
<file path=[Content_Types].xml><?xml version="1.0" encoding="utf-8"?>
<Types xmlns="http://schemas.openxmlformats.org/package/2006/content-types">
  <Default Extension="bin" ContentType="image/unknown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79" r:id="rId8"/>
    <p:sldId id="262" r:id="rId9"/>
    <p:sldId id="263" r:id="rId10"/>
    <p:sldId id="264" r:id="rId11"/>
    <p:sldId id="265" r:id="rId12"/>
    <p:sldId id="278" r:id="rId13"/>
    <p:sldId id="266" r:id="rId14"/>
    <p:sldId id="267" r:id="rId15"/>
    <p:sldId id="268" r:id="rId16"/>
    <p:sldId id="269" r:id="rId17"/>
    <p:sldId id="270" r:id="rId18"/>
    <p:sldId id="271" r:id="rId19"/>
    <p:sldId id="275" r:id="rId20"/>
    <p:sldId id="280" r:id="rId21"/>
    <p:sldId id="272" r:id="rId22"/>
    <p:sldId id="273" r:id="rId23"/>
    <p:sldId id="274" r:id="rId24"/>
    <p:sldId id="276" r:id="rId25"/>
    <p:sldId id="284" r:id="rId26"/>
    <p:sldId id="277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njeevani Patil" initials="SP" lastIdx="1" clrIdx="0">
    <p:extLst>
      <p:ext uri="{19B8F6BF-5375-455C-9EA6-DF929625EA0E}">
        <p15:presenceInfo xmlns:p15="http://schemas.microsoft.com/office/powerpoint/2012/main" userId="33592d11473a9486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354" y="3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A091661-DAEC-4AC1-9ADB-441F3698CE7D}" type="doc">
      <dgm:prSet loTypeId="urn:microsoft.com/office/officeart/2005/8/layout/process1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IN"/>
        </a:p>
      </dgm:t>
    </dgm:pt>
    <dgm:pt modelId="{43DA4A82-BB59-4763-A0CF-FB6A06B0C004}">
      <dgm:prSet phldrT="[Text]" phldr="0"/>
      <dgm:spPr/>
      <dgm:t>
        <a:bodyPr/>
        <a:lstStyle/>
        <a:p>
          <a:r>
            <a:rPr lang="en-US"/>
            <a:t>Current models</a:t>
          </a:r>
          <a:endParaRPr lang="en-IN"/>
        </a:p>
      </dgm:t>
    </dgm:pt>
    <dgm:pt modelId="{493D1C90-22C9-4C01-8B26-F2BA80210BC8}" type="parTrans" cxnId="{92B5043F-DB9E-49C4-BFD9-B299BF055705}">
      <dgm:prSet/>
      <dgm:spPr/>
      <dgm:t>
        <a:bodyPr/>
        <a:lstStyle/>
        <a:p>
          <a:endParaRPr lang="en-IN"/>
        </a:p>
      </dgm:t>
    </dgm:pt>
    <dgm:pt modelId="{632F17C7-FAFB-4FBD-86FF-0D63322B9B90}" type="sibTrans" cxnId="{92B5043F-DB9E-49C4-BFD9-B299BF055705}">
      <dgm:prSet/>
      <dgm:spPr/>
      <dgm:t>
        <a:bodyPr/>
        <a:lstStyle/>
        <a:p>
          <a:endParaRPr lang="en-IN"/>
        </a:p>
      </dgm:t>
    </dgm:pt>
    <dgm:pt modelId="{DE9409D8-58AA-4401-8E26-344D83E841DE}">
      <dgm:prSet phldrT="[Text]" phldr="0"/>
      <dgm:spPr/>
      <dgm:t>
        <a:bodyPr/>
        <a:lstStyle/>
        <a:p>
          <a:r>
            <a:rPr lang="en-US" dirty="0"/>
            <a:t>Innovation </a:t>
          </a:r>
          <a:endParaRPr lang="en-IN" dirty="0"/>
        </a:p>
      </dgm:t>
    </dgm:pt>
    <dgm:pt modelId="{FC2FAF6C-E597-46DB-B664-8FE17E77414D}" type="parTrans" cxnId="{58797F51-05FB-4D40-9121-665518CF0621}">
      <dgm:prSet/>
      <dgm:spPr/>
      <dgm:t>
        <a:bodyPr/>
        <a:lstStyle/>
        <a:p>
          <a:endParaRPr lang="en-IN"/>
        </a:p>
      </dgm:t>
    </dgm:pt>
    <dgm:pt modelId="{37127EF5-3381-4927-9049-DCF6C50DA344}" type="sibTrans" cxnId="{58797F51-05FB-4D40-9121-665518CF0621}">
      <dgm:prSet/>
      <dgm:spPr/>
      <dgm:t>
        <a:bodyPr/>
        <a:lstStyle/>
        <a:p>
          <a:endParaRPr lang="en-IN"/>
        </a:p>
      </dgm:t>
    </dgm:pt>
    <dgm:pt modelId="{E0D31DCF-0C5A-475E-9164-BC7A2A79AA86}">
      <dgm:prSet phldrT="[Text]" phldr="0"/>
      <dgm:spPr/>
      <dgm:t>
        <a:bodyPr/>
        <a:lstStyle/>
        <a:p>
          <a:r>
            <a:rPr lang="en-US" dirty="0"/>
            <a:t>Better model</a:t>
          </a:r>
          <a:endParaRPr lang="en-IN" dirty="0"/>
        </a:p>
      </dgm:t>
    </dgm:pt>
    <dgm:pt modelId="{F8B232DC-C3E6-496E-9369-0147947E6179}" type="parTrans" cxnId="{51E6180F-0327-4A1E-8DFC-3EDDAE4E20EC}">
      <dgm:prSet/>
      <dgm:spPr/>
      <dgm:t>
        <a:bodyPr/>
        <a:lstStyle/>
        <a:p>
          <a:endParaRPr lang="en-IN"/>
        </a:p>
      </dgm:t>
    </dgm:pt>
    <dgm:pt modelId="{619095C1-B822-498F-BF86-73D39A796C03}" type="sibTrans" cxnId="{51E6180F-0327-4A1E-8DFC-3EDDAE4E20EC}">
      <dgm:prSet/>
      <dgm:spPr/>
      <dgm:t>
        <a:bodyPr/>
        <a:lstStyle/>
        <a:p>
          <a:endParaRPr lang="en-IN"/>
        </a:p>
      </dgm:t>
    </dgm:pt>
    <dgm:pt modelId="{C5730170-FB55-483D-9F3C-BC916B46AE8C}" type="pres">
      <dgm:prSet presAssocID="{2A091661-DAEC-4AC1-9ADB-441F3698CE7D}" presName="Name0" presStyleCnt="0">
        <dgm:presLayoutVars>
          <dgm:dir/>
          <dgm:resizeHandles val="exact"/>
        </dgm:presLayoutVars>
      </dgm:prSet>
      <dgm:spPr/>
    </dgm:pt>
    <dgm:pt modelId="{406577F9-F80D-4411-84F3-2703F744D0F3}" type="pres">
      <dgm:prSet presAssocID="{43DA4A82-BB59-4763-A0CF-FB6A06B0C004}" presName="node" presStyleLbl="node1" presStyleIdx="0" presStyleCnt="3">
        <dgm:presLayoutVars>
          <dgm:bulletEnabled val="1"/>
        </dgm:presLayoutVars>
      </dgm:prSet>
      <dgm:spPr/>
    </dgm:pt>
    <dgm:pt modelId="{D407CF16-F528-46DB-954E-D45CDB6EF928}" type="pres">
      <dgm:prSet presAssocID="{632F17C7-FAFB-4FBD-86FF-0D63322B9B90}" presName="sibTrans" presStyleLbl="sibTrans2D1" presStyleIdx="0" presStyleCnt="2"/>
      <dgm:spPr/>
    </dgm:pt>
    <dgm:pt modelId="{27563B3C-6728-4E92-8CF3-193A10A03FBE}" type="pres">
      <dgm:prSet presAssocID="{632F17C7-FAFB-4FBD-86FF-0D63322B9B90}" presName="connectorText" presStyleLbl="sibTrans2D1" presStyleIdx="0" presStyleCnt="2"/>
      <dgm:spPr/>
    </dgm:pt>
    <dgm:pt modelId="{395A3F45-DF49-455D-A7BE-181065168BA7}" type="pres">
      <dgm:prSet presAssocID="{DE9409D8-58AA-4401-8E26-344D83E841DE}" presName="node" presStyleLbl="node1" presStyleIdx="1" presStyleCnt="3">
        <dgm:presLayoutVars>
          <dgm:bulletEnabled val="1"/>
        </dgm:presLayoutVars>
      </dgm:prSet>
      <dgm:spPr/>
    </dgm:pt>
    <dgm:pt modelId="{378CA5AC-92AF-42DB-BF54-B8F25AF60452}" type="pres">
      <dgm:prSet presAssocID="{37127EF5-3381-4927-9049-DCF6C50DA344}" presName="sibTrans" presStyleLbl="sibTrans2D1" presStyleIdx="1" presStyleCnt="2"/>
      <dgm:spPr/>
    </dgm:pt>
    <dgm:pt modelId="{A852DB16-B08A-4BB3-93C3-3D6CE61925AF}" type="pres">
      <dgm:prSet presAssocID="{37127EF5-3381-4927-9049-DCF6C50DA344}" presName="connectorText" presStyleLbl="sibTrans2D1" presStyleIdx="1" presStyleCnt="2"/>
      <dgm:spPr/>
    </dgm:pt>
    <dgm:pt modelId="{43DBBBFD-D26E-43EA-BBFC-DEB839DB9252}" type="pres">
      <dgm:prSet presAssocID="{E0D31DCF-0C5A-475E-9164-BC7A2A79AA86}" presName="node" presStyleLbl="node1" presStyleIdx="2" presStyleCnt="3" custAng="0">
        <dgm:presLayoutVars>
          <dgm:bulletEnabled val="1"/>
        </dgm:presLayoutVars>
      </dgm:prSet>
      <dgm:spPr/>
    </dgm:pt>
  </dgm:ptLst>
  <dgm:cxnLst>
    <dgm:cxn modelId="{19F23F03-2221-402F-8B20-0BDC0947F689}" type="presOf" srcId="{632F17C7-FAFB-4FBD-86FF-0D63322B9B90}" destId="{D407CF16-F528-46DB-954E-D45CDB6EF928}" srcOrd="0" destOrd="0" presId="urn:microsoft.com/office/officeart/2005/8/layout/process1"/>
    <dgm:cxn modelId="{51E6180F-0327-4A1E-8DFC-3EDDAE4E20EC}" srcId="{2A091661-DAEC-4AC1-9ADB-441F3698CE7D}" destId="{E0D31DCF-0C5A-475E-9164-BC7A2A79AA86}" srcOrd="2" destOrd="0" parTransId="{F8B232DC-C3E6-496E-9369-0147947E6179}" sibTransId="{619095C1-B822-498F-BF86-73D39A796C03}"/>
    <dgm:cxn modelId="{F1488414-7150-478F-A49C-0FC23A478A87}" type="presOf" srcId="{DE9409D8-58AA-4401-8E26-344D83E841DE}" destId="{395A3F45-DF49-455D-A7BE-181065168BA7}" srcOrd="0" destOrd="0" presId="urn:microsoft.com/office/officeart/2005/8/layout/process1"/>
    <dgm:cxn modelId="{3C734C1A-4038-46BF-8DE6-4281D009F3D7}" type="presOf" srcId="{632F17C7-FAFB-4FBD-86FF-0D63322B9B90}" destId="{27563B3C-6728-4E92-8CF3-193A10A03FBE}" srcOrd="1" destOrd="0" presId="urn:microsoft.com/office/officeart/2005/8/layout/process1"/>
    <dgm:cxn modelId="{298D0F2C-B489-401C-81D7-05441B461960}" type="presOf" srcId="{37127EF5-3381-4927-9049-DCF6C50DA344}" destId="{378CA5AC-92AF-42DB-BF54-B8F25AF60452}" srcOrd="0" destOrd="0" presId="urn:microsoft.com/office/officeart/2005/8/layout/process1"/>
    <dgm:cxn modelId="{92B5043F-DB9E-49C4-BFD9-B299BF055705}" srcId="{2A091661-DAEC-4AC1-9ADB-441F3698CE7D}" destId="{43DA4A82-BB59-4763-A0CF-FB6A06B0C004}" srcOrd="0" destOrd="0" parTransId="{493D1C90-22C9-4C01-8B26-F2BA80210BC8}" sibTransId="{632F17C7-FAFB-4FBD-86FF-0D63322B9B90}"/>
    <dgm:cxn modelId="{E64B5747-8AE3-47E0-B66A-B0B6441503F0}" type="presOf" srcId="{E0D31DCF-0C5A-475E-9164-BC7A2A79AA86}" destId="{43DBBBFD-D26E-43EA-BBFC-DEB839DB9252}" srcOrd="0" destOrd="0" presId="urn:microsoft.com/office/officeart/2005/8/layout/process1"/>
    <dgm:cxn modelId="{FFB93E68-797E-4454-80CC-EF598A05B37C}" type="presOf" srcId="{2A091661-DAEC-4AC1-9ADB-441F3698CE7D}" destId="{C5730170-FB55-483D-9F3C-BC916B46AE8C}" srcOrd="0" destOrd="0" presId="urn:microsoft.com/office/officeart/2005/8/layout/process1"/>
    <dgm:cxn modelId="{58797F51-05FB-4D40-9121-665518CF0621}" srcId="{2A091661-DAEC-4AC1-9ADB-441F3698CE7D}" destId="{DE9409D8-58AA-4401-8E26-344D83E841DE}" srcOrd="1" destOrd="0" parTransId="{FC2FAF6C-E597-46DB-B664-8FE17E77414D}" sibTransId="{37127EF5-3381-4927-9049-DCF6C50DA344}"/>
    <dgm:cxn modelId="{3BD6F455-5487-4CAA-BDD6-8EB31DBC403E}" type="presOf" srcId="{43DA4A82-BB59-4763-A0CF-FB6A06B0C004}" destId="{406577F9-F80D-4411-84F3-2703F744D0F3}" srcOrd="0" destOrd="0" presId="urn:microsoft.com/office/officeart/2005/8/layout/process1"/>
    <dgm:cxn modelId="{46502957-EBC6-4EE6-8EC5-F3FDE2906575}" type="presOf" srcId="{37127EF5-3381-4927-9049-DCF6C50DA344}" destId="{A852DB16-B08A-4BB3-93C3-3D6CE61925AF}" srcOrd="1" destOrd="0" presId="urn:microsoft.com/office/officeart/2005/8/layout/process1"/>
    <dgm:cxn modelId="{5ACA3A20-5E9E-4033-AD8D-93F78442013E}" type="presParOf" srcId="{C5730170-FB55-483D-9F3C-BC916B46AE8C}" destId="{406577F9-F80D-4411-84F3-2703F744D0F3}" srcOrd="0" destOrd="0" presId="urn:microsoft.com/office/officeart/2005/8/layout/process1"/>
    <dgm:cxn modelId="{86B3089F-8660-438B-80E4-994AF57AA114}" type="presParOf" srcId="{C5730170-FB55-483D-9F3C-BC916B46AE8C}" destId="{D407CF16-F528-46DB-954E-D45CDB6EF928}" srcOrd="1" destOrd="0" presId="urn:microsoft.com/office/officeart/2005/8/layout/process1"/>
    <dgm:cxn modelId="{22DDCAA7-4F82-46FB-849F-CDCE32EF3035}" type="presParOf" srcId="{D407CF16-F528-46DB-954E-D45CDB6EF928}" destId="{27563B3C-6728-4E92-8CF3-193A10A03FBE}" srcOrd="0" destOrd="0" presId="urn:microsoft.com/office/officeart/2005/8/layout/process1"/>
    <dgm:cxn modelId="{CA08F3C1-876D-4EE6-8AE3-E72887EC2AFF}" type="presParOf" srcId="{C5730170-FB55-483D-9F3C-BC916B46AE8C}" destId="{395A3F45-DF49-455D-A7BE-181065168BA7}" srcOrd="2" destOrd="0" presId="urn:microsoft.com/office/officeart/2005/8/layout/process1"/>
    <dgm:cxn modelId="{BD1EFFF6-F264-4130-B27F-939C623A65FB}" type="presParOf" srcId="{C5730170-FB55-483D-9F3C-BC916B46AE8C}" destId="{378CA5AC-92AF-42DB-BF54-B8F25AF60452}" srcOrd="3" destOrd="0" presId="urn:microsoft.com/office/officeart/2005/8/layout/process1"/>
    <dgm:cxn modelId="{F58546D2-C8C8-49D6-AE24-E518EF9A9AE1}" type="presParOf" srcId="{378CA5AC-92AF-42DB-BF54-B8F25AF60452}" destId="{A852DB16-B08A-4BB3-93C3-3D6CE61925AF}" srcOrd="0" destOrd="0" presId="urn:microsoft.com/office/officeart/2005/8/layout/process1"/>
    <dgm:cxn modelId="{84FEFC63-0D40-4BC6-8BAE-80D489B5714A}" type="presParOf" srcId="{C5730170-FB55-483D-9F3C-BC916B46AE8C}" destId="{43DBBBFD-D26E-43EA-BBFC-DEB839DB9252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6577F9-F80D-4411-84F3-2703F744D0F3}">
      <dsp:nvSpPr>
        <dsp:cNvPr id="0" name=""/>
        <dsp:cNvSpPr/>
      </dsp:nvSpPr>
      <dsp:spPr>
        <a:xfrm>
          <a:off x="4902" y="1058442"/>
          <a:ext cx="1465330" cy="8791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Current models</a:t>
          </a:r>
          <a:endParaRPr lang="en-IN" sz="1900" kern="1200"/>
        </a:p>
      </dsp:txBody>
      <dsp:txXfrm>
        <a:off x="30653" y="1084193"/>
        <a:ext cx="1413828" cy="827696"/>
      </dsp:txXfrm>
    </dsp:sp>
    <dsp:sp modelId="{D407CF16-F528-46DB-954E-D45CDB6EF928}">
      <dsp:nvSpPr>
        <dsp:cNvPr id="0" name=""/>
        <dsp:cNvSpPr/>
      </dsp:nvSpPr>
      <dsp:spPr>
        <a:xfrm>
          <a:off x="1616765" y="1316340"/>
          <a:ext cx="310650" cy="363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1616765" y="1389020"/>
        <a:ext cx="217455" cy="218041"/>
      </dsp:txXfrm>
    </dsp:sp>
    <dsp:sp modelId="{395A3F45-DF49-455D-A7BE-181065168BA7}">
      <dsp:nvSpPr>
        <dsp:cNvPr id="0" name=""/>
        <dsp:cNvSpPr/>
      </dsp:nvSpPr>
      <dsp:spPr>
        <a:xfrm>
          <a:off x="2056364" y="1058442"/>
          <a:ext cx="1465330" cy="879198"/>
        </a:xfrm>
        <a:prstGeom prst="roundRect">
          <a:avLst>
            <a:gd name="adj" fmla="val 10000"/>
          </a:avLst>
        </a:prstGeom>
        <a:solidFill>
          <a:schemeClr val="accent5">
            <a:hueOff val="-9534578"/>
            <a:satOff val="2515"/>
            <a:lumOff val="1275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Innovation </a:t>
          </a:r>
          <a:endParaRPr lang="en-IN" sz="1900" kern="1200" dirty="0"/>
        </a:p>
      </dsp:txBody>
      <dsp:txXfrm>
        <a:off x="2082115" y="1084193"/>
        <a:ext cx="1413828" cy="827696"/>
      </dsp:txXfrm>
    </dsp:sp>
    <dsp:sp modelId="{378CA5AC-92AF-42DB-BF54-B8F25AF60452}">
      <dsp:nvSpPr>
        <dsp:cNvPr id="0" name=""/>
        <dsp:cNvSpPr/>
      </dsp:nvSpPr>
      <dsp:spPr>
        <a:xfrm>
          <a:off x="3668228" y="1316340"/>
          <a:ext cx="310650" cy="363401"/>
        </a:xfrm>
        <a:prstGeom prst="rightArrow">
          <a:avLst>
            <a:gd name="adj1" fmla="val 60000"/>
            <a:gd name="adj2" fmla="val 50000"/>
          </a:avLst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IN" sz="1500" kern="1200"/>
        </a:p>
      </dsp:txBody>
      <dsp:txXfrm>
        <a:off x="3668228" y="1389020"/>
        <a:ext cx="217455" cy="218041"/>
      </dsp:txXfrm>
    </dsp:sp>
    <dsp:sp modelId="{43DBBBFD-D26E-43EA-BBFC-DEB839DB9252}">
      <dsp:nvSpPr>
        <dsp:cNvPr id="0" name=""/>
        <dsp:cNvSpPr/>
      </dsp:nvSpPr>
      <dsp:spPr>
        <a:xfrm>
          <a:off x="4107827" y="1058442"/>
          <a:ext cx="1465330" cy="879198"/>
        </a:xfrm>
        <a:prstGeom prst="roundRect">
          <a:avLst>
            <a:gd name="adj" fmla="val 10000"/>
          </a:avLst>
        </a:prstGeom>
        <a:solidFill>
          <a:schemeClr val="accent5">
            <a:hueOff val="-19069156"/>
            <a:satOff val="5029"/>
            <a:lumOff val="2549"/>
            <a:alphaOff val="0"/>
          </a:schemeClr>
        </a:solidFill>
        <a:ln w="1397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Better model</a:t>
          </a:r>
          <a:endParaRPr lang="en-IN" sz="1900" kern="1200" dirty="0"/>
        </a:p>
      </dsp:txBody>
      <dsp:txXfrm>
        <a:off x="4133578" y="1084193"/>
        <a:ext cx="1413828" cy="8276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22:48:35.005"/>
    </inkml:context>
    <inkml:brush xml:id="br0">
      <inkml:brushProperty name="width" value="0.2" units="cm"/>
      <inkml:brushProperty name="height" value="0.2" units="cm"/>
      <inkml:brushProperty name="color" value="#AB008B"/>
    </inkml:brush>
  </inkml:definitions>
  <inkml:trace contextRef="#ctx0" brushRef="#br0">1 1 24575,'1661'0'-1365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9:23:18.817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2114 878 24575,'-1'-36'0,"-1"0"0,-1-1 0,-3 2 0,0-1 0,-3 1 0,-16-46 0,8 30 0,6 17 0,-2 0 0,-18-35 0,31 69 0,0 0 0,0 0 0,0-1 0,0 1 0,0 0 0,0 0 0,0 0 0,0 0 0,0-1 0,0 1 0,0 0 0,-1 0 0,1 0 0,0-1 0,0 1 0,0 0 0,0 0 0,0 0 0,0 0 0,0 0 0,0-1 0,-1 1 0,1 0 0,0 0 0,0 0 0,0 0 0,0 0 0,0 0 0,-1 0 0,1-1 0,0 1 0,0 0 0,0 0 0,-1 0 0,1 0 0,0 0 0,0 0 0,0 0 0,0 0 0,-1 0 0,1 0 0,0 0 0,0 0 0,0 0 0,-1 0 0,1 0 0,0 0 0,0 0 0,0 0 0,0 1 0,-1-1 0,1 0 0,-2 15 0,3 31 0,0-37 0,2 382 0,-4-235 0,4-139 0,-3-16 0,0-1 0,0 0 0,1 0 0,-1 0 0,0 0 0,0 0 0,0 0 0,1 0 0,-1 0 0,0 0 0,0 0 0,0 0 0,1 0 0,-1 0 0,0 0 0,0 0 0,0-1 0,0 1 0,1 0 0,-1 0 0,0 0 0,0 0 0,0 0 0,0 0 0,1 0 0,-1-1 0,0 1 0,0 0 0,0 0 0,0 0 0,0 0 0,0 0 0,0-1 0,1 1 0,-1 0 0,0 0 0,0 0 0,0-1 0,0 1 0,0 0 0,0 0 0,11-32 0,-7 2 0,-1 0 0,-1 0 0,-2 0 0,-4-35 0,2 47 0,-1 1 0,0-1 0,-1 1 0,-1-1 0,-1 1 0,-1 1 0,0-1 0,-11-18 0,11 24 0,-1 0 0,-17-19 0,23 28 0,0 0 0,-1 0 0,1 0 0,0 0 0,-1 0 0,1 0 0,-1 0 0,0 1 0,0-1 0,1 1 0,-1 0 0,0 0 0,0 0 0,0 0 0,0 1 0,0-1 0,-6 0 0,7 2 0,0-1 0,1 1 0,-1-1 0,1 1 0,-1 0 0,1 0 0,0 0 0,-1-1 0,1 1 0,0 0 0,0 1 0,-1-1 0,1 0 0,0 0 0,0 0 0,0 1 0,1-1 0,-1 0 0,0 1 0,0-1 0,1 1 0,-1-1 0,1 1 0,-1-1 0,1 1 0,-1 3 0,-3 45 0,4-45 0,3 120 0,-3 66 0,-1-187 0,0 0 0,0 0 0,0 0 0,0 0 0,0 0 0,-1 0 0,0-1 0,0 1 0,0-1 0,0 1 0,-3 2 0,5-5 0,0-1 0,-1 1 0,1-1 0,-1 0 0,1 1 0,0-1 0,-1 0 0,1 1 0,-1-1 0,1 0 0,-1 1 0,1-1 0,-1 0 0,1 0 0,-1 1 0,0-1 0,1 0 0,-1 0 0,1 0 0,-1 0 0,1 0 0,-1 0 0,1 0 0,-1 0 0,0 0 0,1 0 0,-1 0 0,0-1 0,0 0 0,-1 0 0,1 0 0,0 0 0,0 0 0,1-1 0,-1 1 0,0 0 0,0-1 0,0 1 0,1-1 0,-1 1 0,1 0 0,-1-1 0,1 0 0,0 1 0,-1-3 0,-2-23 0,0 0 0,2 0 0,3-38 0,-1 37 0,-3 40 0,-1 1 0,-1-1 0,-1 1 0,-10 20 0,4-6 0,10-23 0,0 0 0,0 1 0,-1-1 0,1 0 0,-1-1 0,0 1 0,0 0 0,-1-1 0,1 1 0,-1-1 0,0 1 0,1-1 0,-2 0 0,-4 4 0,8-7 0,-1 0 0,1 0 0,-1 1 0,0-1 0,1 0 0,-1 0 0,1 0 0,-1 0 0,0 0 0,1 0 0,-1 0 0,1 0 0,-1 0 0,0 0 0,1 0 0,-1-1 0,1 1 0,-1 0 0,0 0 0,1-1 0,-1 1 0,1 0 0,-1 0 0,1-1 0,-1 1 0,1-1 0,0 1 0,-1 0 0,1-1 0,-1 1 0,1-1 0,0 1 0,-1-1 0,1 1 0,0-1 0,0 1 0,-1-1 0,1 0 0,0 1 0,0-1 0,0 1 0,0-1 0,0 0 0,-1 0 0,-4-30 0,5 30 0,0-149 0,1 89 0,-1 60 0,0 0 0,-1 0 0,1 0 0,0 0 0,0-1 0,0 1 0,1 0 0,-1 0 0,0 0 0,0-1 0,0 1 0,1 0 0,-1 0 0,1 0 0,-1 0 0,1 0 0,-1 0 0,1 0 0,0 0 0,-1 0 0,1 0 0,1-1 0,-1 3 0,0-1 0,0 1 0,-1-1 0,1 1 0,0 0 0,0-1 0,-1 1 0,1 0 0,0 0 0,-1 0 0,1-1 0,-1 1 0,1 0 0,-1 0 0,1 0 0,-1 0 0,0 0 0,1 0 0,-1 0 0,0 0 0,0 0 0,0 0 0,0 0 0,0 2 0,1 3 0,0-3 0,0 1 0,0 0 0,0 0 0,-1 0 0,1-1 0,-1 1 0,0 0 0,-1 0 0,1 0 0,-1 0 0,-1 7 0,2-11 0,-1 0 0,1 0 0,0 0 0,0 0 0,-1 0 0,1 0 0,0 0 0,-1 1 0,1-1 0,0 0 0,-1 0 0,1 0 0,0 0 0,0 0 0,-1 0 0,1-1 0,0 1 0,-1 0 0,1 0 0,0 0 0,0 0 0,-1 0 0,1 0 0,0 0 0,-1-1 0,1 1 0,0 0 0,0 0 0,0 0 0,-1-1 0,1 1 0,0 0 0,0 0 0,0-1 0,-1 1 0,1 0 0,0 0 0,0-1 0,0 1 0,0 0 0,0 0 0,0-1 0,0 1 0,0 0 0,0-1 0,-1 1 0,1-1 0,-8-16 0,7 16 0,-4-14 0,0-1 0,-6-29 0,9 34 0,0 0 0,-1 0 0,0 0 0,0 1 0,-1-1 0,-1 1 0,0 0 0,-6-10 0,10 20 0,1-1 0,0 0 0,-1 1 0,1-1 0,0 1 0,-1 0 0,1-1 0,-1 1 0,1-1 0,-1 1 0,1 0 0,-1-1 0,1 1 0,-1 0 0,0-1 0,1 1 0,-1 0 0,1 0 0,-1-1 0,1 1 0,-1 0 0,0 0 0,1 0 0,-1 0 0,0 0 0,1 0 0,-1 0 0,1 0 0,-1 0 0,0 0 0,1 1 0,-1-1 0,0 0 0,0 1 0,-1 0 0,0 0 0,1 1 0,-1-1 0,0 1 0,1 0 0,-1-1 0,1 1 0,-1 0 0,-1 4 0,-2 4 0,0 0 0,0 0 0,-2 12 0,-3 43 0,9-48 0,-2-1 0,-6 29 0,8-41 0,0 0 0,0-1 0,-1 1 0,0 0 0,1-1 0,-1 0 0,-1 1 0,1-1 0,0 0 0,-1 0 0,1 0 0,-1 0 0,0-1 0,0 1 0,0-1 0,-5 4 0,6-6 0,1 1 0,0 0 0,-1-1 0,1 1 0,-1 0 0,1-1 0,-1 0 0,1 1 0,-1-1 0,1 0 0,-1 0 0,1 0 0,-1 0 0,0 0 0,1 0 0,-1 0 0,1 0 0,-1-1 0,1 1 0,-1-1 0,1 1 0,0-1 0,-3 0 0,2-1 0,0 0 0,0 0 0,0 0 0,0 0 0,0 0 0,0-1 0,0 1 0,1 0 0,-1-1 0,1 1 0,-2-6 0,-1-3 0,1 0 0,0 0 0,1 0 0,0 0 0,-1-14 0,4-47 0,-2 164 0,3-63 0,-2-1 0,0 1 0,-3 0 0,0 0 0,-2 0 0,-12 43 0,12-59 0,-20 47 0,24-58 0,0 0 0,0 0 0,-1 0 0,1 0 0,0 0 0,-1 0 0,1 0 0,-1-1 0,1 1 0,-1 0 0,0-1 0,0 0 0,0 1 0,0-1 0,0 0 0,0 0 0,0 0 0,0 0 0,0 0 0,0 0 0,-1-1 0,-2 1 0,4-1 0,0 0 0,0-1 0,-1 1 0,1-1 0,0 1 0,0-1 0,0 1 0,0-1 0,0 0 0,-1 1 0,1-1 0,0 0 0,0 0 0,1 0 0,-1 0 0,0 0 0,0 0 0,0 0 0,1 0 0,-2-1 0,-12-28 0,9 18 0,-21-42 0,3 9 0,1-1 0,3-1 0,2-1 0,-17-74 0,32 111 0,0 0 0,-1 0 0,-6-14 0,8 24 0,1 0 0,-1-1 0,1 1 0,-1 0 0,0 0 0,0 0 0,1-1 0,-1 1 0,0 0 0,0 0 0,0 1 0,0-1 0,0 0 0,-1 0 0,-1-1 0,2 2 0,0 0 0,0 0 0,0 0 0,0 0 0,0 0 0,0 0 0,1 1 0,-1-1 0,0 0 0,0 1 0,0-1 0,0 0 0,0 1 0,1-1 0,-1 1 0,0-1 0,0 1 0,1 0 0,-1-1 0,1 1 0,-1 0 0,0-1 0,1 1 0,-1 0 0,1 0 0,-1 0 0,0 1 0,-3 6 0,0 1 0,0-1 0,1 1 0,0 0 0,1 1 0,0-1 0,0 0 0,0 13 0,1-12 0,0 1 0,-1-1 0,-1 1 0,0-1 0,0 0 0,-6 12 0,7-18 0,-1 0 0,0 0 0,0-1 0,0 1 0,0-1 0,-1 0 0,1 0 0,-5 3 0,5-4 0,0 0 0,0 1 0,0-1 0,0 1 0,0 0 0,1 0 0,-1 0 0,1 0 0,0 0 0,0 0 0,0 1 0,-3 6 0,3-2 0,0 0 0,0 0 0,1 0 0,0 0 0,0 0 0,1 0 0,0 0 0,0 1 0,1-1 0,0 0 0,0 0 0,1 0 0,0 0 0,1 0 0,0-1 0,0 1 0,0-1 0,1 0 0,0 0 0,1 0 0,-1 0 0,9 8 0,-10-12 0,0-1 0,-1 0 0,1 0 0,1 0 0,-1 0 0,0 0 0,0-1 0,1 1 0,-1-1 0,1 0 0,-1 0 0,1-1 0,-1 1 0,1-1 0,-1 1 0,1-1 0,4 0 0,9-2 0,0 1 0,25-7 0,-1 0 0,-19 6 0,-12 1 0,1 0 0,-1 0 0,0-1 0,15-5 0,-23 6 0,1 0 0,0 0 0,-1 0 0,0-1 0,1 1 0,-1-1 0,0 0 0,0 1 0,1-1 0,-1 0 0,-1 0 0,1 0 0,0-1 0,-1 1 0,1 0 0,-1-1 0,1 1 0,-1-1 0,0 1 0,0-1 0,1-4 0,0 0 0,-1-1 0,0 0 0,0 0 0,-1 0 0,1 0 0,-2 0 0,1 0 0,-4-16 0,3 21 0,0-1 0,0 0 0,0 1 0,-1-1 0,0 1 0,1 0 0,-1 0 0,0-1 0,-1 1 0,1 0 0,0 1 0,-1-1 0,0 0 0,0 1 0,1-1 0,-1 1 0,-1 0 0,1 0 0,0 0 0,-7-2 0,-42-14 0,-1 3 0,-1 2 0,0 3 0,-1 2 0,-73-2 0,117 10 0,-369-24 0,295 14 0,0-4 0,-121-35 0,193 45 0,0 1 0,0-1 0,0-1 0,0 0 0,-17-11 0,24 9 0,17 5 0,24 5 0,-28-2 0,93 2 0,-74-4 0,1 2 0,0 1 0,28 5 0,-52-7 0,0 1 0,-1-1 0,1 1 0,0 0 0,-1 0 0,1 0 0,-1 0 0,0 1 0,1-1 0,-1 1 0,0-1 0,0 1 0,0 0 0,0 0 0,0 0 0,0 0 0,0 0 0,-1 0 0,3 5 0,-1 0 0,-1 0 0,0 0 0,0 0 0,-1 0 0,1 14 0,-1-16 0,-1-2 0,0-1 0,0 0 0,1 1 0,-1-1 0,1 0 0,-1 0 0,1 1 0,0-1 0,0 0 0,0 0 0,0 0 0,0 0 0,1 0 0,-1 0 0,1 0 0,-1 0 0,1-1 0,-1 1 0,1-1 0,0 1 0,0-1 0,0 1 0,3 1 0,2-1 0,-1 0 0,0-1 0,1 0 0,-1 0 0,1 0 0,11-1 0,-11 0 0,1 0 0,0 1 0,-1 0 0,12 3 0,-18-4 0,-1 0 0,0 1 0,1-1 0,-1 0 0,0 1 0,1-1 0,-1 0 0,0 1 0,0-1 0,1 1 0,-1-1 0,0 1 0,0-1 0,0 0 0,0 1 0,1-1 0,-1 1 0,0-1 0,0 1 0,0-1 0,0 1 0,0-1 0,0 1 0,0-1 0,0 1 0,-1-1 0,1 0 0,0 1 0,0-1 0,0 1 0,0-1 0,-1 1 0,1-1 0,0 0 0,0 1 0,-1-1 0,1 1 0,0-1 0,0 0 0,-1 1 0,1-1 0,-1 0 0,1 1 0,0-1 0,-1 0 0,-21 23 0,18-19 0,-7 6 0,0-1 0,-1-1 0,-1 0 0,0-1 0,0 0 0,0-1 0,-19 7 0,-5 2 0,31-12 0,-1 0 0,1-1 0,0 0 0,-1 0 0,0-1 0,1 1 0,-1-1 0,0-1 0,0 1 0,1-1 0,-1-1 0,0 1 0,0-1 0,1 0 0,-13-4 0,15 3 0,-1 0 0,1 0 0,0-1 0,-1 0 0,1 1 0,0-2 0,1 1 0,-1 0 0,1-1 0,-1 0 0,1 1 0,0-1 0,0-1 0,1 1 0,-1 0 0,1-1 0,0 1 0,0-1 0,1 1 0,-1-1 0,1 0 0,-1-5 0,1 3 0,-1 1 0,1 0 0,1-1 0,-1 1 0,1-1 0,0 1 0,1-1 0,0 1 0,0-1 0,0 1 0,0-1 0,1 1 0,0 0 0,1 0 0,5-10 0,-4 10 0,0 1 0,1 0 0,-1 0 0,1 0 0,0 0 0,1 1 0,-1 0 0,1 0 0,0 1 0,-1-1 0,2 1 0,-1 1 0,0-1 0,1 1 0,6-2 0,18-2 0,1 2 0,-1 1 0,1 1 0,-1 1 0,45 6 0,18-2 0,-35-2 0,76-2 0,-133 1 0,1 0 0,-1 0 0,0 0 0,0-1 0,1 1 0,-1-1 0,0 1 0,0-1 0,0 0 0,1 1 0,-1-1 0,0 0 0,0 0 0,0-1 0,-1 1 0,1 0 0,0-1 0,0 1 0,-1-1 0,1 0 0,-1 1 0,1-1 0,-1 0 0,0 0 0,1 0 0,-1 0 0,0 0 0,0 0 0,-1 0 0,1 0 0,0 0 0,0-3 0,-1 1 0,0 0 0,-1 1 0,1-1 0,-1 0 0,1 0 0,-1 0 0,0 1 0,-1-1 0,1 1 0,-1-1 0,1 1 0,-1-1 0,0 1 0,0 0 0,-1 0 0,1 0 0,-1 0 0,-4-4 0,-29-23 0,-2 2 0,0 2 0,-47-24 0,73 43 0,3 2 0,-1 1 0,0 0 0,0 0 0,-1 1 0,1 0 0,-1 0 0,1 1 0,-1 1 0,0 0 0,-11 0 0,-1 2 0,0 1 0,1 1 0,-39 10 0,60-13 0,-1 1 0,0 0 0,-1 0 0,1-1 0,-1 1 0,1-1 0,-1 0 0,0 1 0,1-1 0,-1 0 0,1-1 0,-1 1 0,1 0 0,-1-1 0,1 1 0,-1-1 0,-3-1 0,6 1 0,0 1 0,1 0 0,-1-1 0,0 1 0,0-1 0,1 1 0,-1-1 0,0 1 0,0 0 0,1-1 0,-1 1 0,0 0 0,1-1 0,-1 1 0,1 0 0,-1 0 0,0-1 0,1 1 0,-1 0 0,1 0 0,-1 0 0,1-1 0,-1 1 0,1 0 0,-1 0 0,1 0 0,-1 0 0,1 0 0,-1 0 0,1 0 0,-1 0 0,1 0 0,19-3 0,9-1 0,0 3 0,-1 0 0,1 2 0,-1 1 0,1 1 0,-1 1 0,0 2 0,42 13 0,-48-11 0,-13-5 0,-1 0 0,1 0 0,-1 1 0,0 0 0,11 7 0,-17-9 0,1 0 0,0 1 0,-1-1 0,0 1 0,0 0 0,0 0 0,0 0 0,0 0 0,0 0 0,-1 0 0,1 0 0,-1 1 0,0-1 0,0 0 0,0 1 0,-1-1 0,1 7 0,0-4 0,0 1 0,0-1 0,1 1 0,0-1 0,0 0 0,0 0 0,1 0 0,-1 0 0,2 0 0,-1 0 0,1-1 0,-1 0 0,1 1 0,1-1 0,-1-1 0,10 9 0,-13-13 0,0 1 0,0 0 0,-1-1 0,1 1 0,0 0 0,-1 0 0,1 0 0,0 0 0,-1-1 0,1 1 0,-1 0 0,1 0 0,-1 0 0,0 0 0,1 0 0,-1 0 0,0 0 0,0 0 0,0 0 0,0 0 0,0 0 0,0 0 0,0 2 0,0-1 0,-1 0 0,0 0 0,0 0 0,0 0 0,0-1 0,0 1 0,0 0 0,0-1 0,-1 1 0,1-1 0,0 0 0,-3 2 0,-6 5 0,-1-1 0,0 0 0,-16 7 0,14-7 0,-2 0 0,0 0 0,-1-1 0,0-1 0,0-1 0,0 0 0,-1-1 0,0-1 0,1 0 0,-1-1 0,0-1 0,-27-4 0,39 4 0,1-1 0,0 0 0,-1 0 0,1 0 0,0 0 0,-1-1 0,1 0 0,0 1 0,0-2 0,0 1 0,1 0 0,-1-1 0,0 0 0,1 0 0,-4-4 0,2 2 0,1-1 0,0 0 0,0 0 0,0-1 0,1 1 0,0-1 0,0 1 0,-2-13 0,-1-7 0,2-1 0,0 0 0,2-53 0,1 72 0,1 8 0,0-14 0,0 1 0,1-1 0,0 1 0,4-18 0,-4 27 0,0 0 0,1 0 0,-1 1 0,1-1 0,0 0 0,0 1 0,1-1 0,-1 1 0,1-1 0,-1 1 0,1 0 0,0 0 0,0 0 0,0 1 0,1-1 0,-1 1 0,1 0 0,3-2 0,4-1 0,0 0 0,0 1 0,1 1 0,-1 0 0,1 1 0,0 0 0,16-1 0,89 5 0,-62 1 0,-44-3 0,0 1 0,0 0 0,-1 1 0,1 0 0,-1 1 0,1 0 0,-1 1 0,17 9 0,-25-12 0,1 0 0,-1 0 0,1 1 0,-1 0 0,0-1 0,1 1 0,-1 0 0,0 0 0,0 0 0,0 0 0,-1 1 0,1-1 0,-1 0 0,1 1 0,-1-1 0,0 1 0,1-1 0,-1 1 0,-1 0 0,1 0 0,0-1 0,-1 1 0,1 0 0,-1 0 0,0 0 0,0 0 0,0-1 0,0 1 0,-1 0 0,1 0 0,-1 0 0,1-1 0,-1 1 0,0 0 0,0-1 0,-1 1 0,-1 3 0,-11 22 0,-25 36 0,33-55 0,-1 0 0,0-1 0,0 0 0,-1 0 0,0-1 0,-1 0 0,-13 9 0,8-10 0,12-8 0,3 0 0,0 1 0,0 0 0,0 0 0,0-1 0,1 1 0,-1 0 0,1 0 0,-1 0 0,1 1 0,-1-1 0,1 0 0,-1 0 0,2 0 0,14-4 0,-1 1 0,1 0 0,-1 1 0,1 1 0,23-1 0,83 9 0,-72 1 0,-1 3 0,0 3 0,-1 1 0,56 25 0,101 28 0,-372-67 0,131 0 0,10 0 0,-1-1 0,-25-4 0,43 4 0,0-1 0,0 0 0,0 0 0,0-1 0,1 0 0,-1-1 0,1 0 0,-1 0 0,1 0 0,-7-7 0,-62-58 0,50 43 0,-2 2 0,-45-33 0,33 32 0,-219-134 0,251 154 0,0 1 0,1-1 0,0 0 0,0-1 0,0 0 0,1 0 0,0-1 0,0 1 0,0-1 0,1-1 0,-8-13 0,8 10 0,0 0 0,1-1 0,1 0 0,0 0 0,0 0 0,1 0 0,-1-25 0,3 30 0,-1-1 0,1 0 0,1 1 0,-1-1 0,1 0 0,4-11 0,-4 17 0,0-1 0,0 1 0,0-1 0,0 1 0,1 0 0,0 0 0,-1 0 0,1 0 0,0 0 0,0 0 0,0 0 0,0 0 0,0 1 0,0-1 0,1 1 0,-1-1 0,0 1 0,1 0 0,-1 0 0,1 0 0,0 1 0,2-2 0,14-1 0,0 0 0,0 1 0,1 1 0,-1 1 0,0 1 0,0 0 0,0 2 0,0 0 0,0 1 0,-1 1 0,1 0 0,-1 2 0,-1 0 0,19 10 0,-21-9 0,0 1 0,-1 1 0,0 0 0,0 1 0,-1 0 0,23 26 0,-29-28 0,1 1 0,-1 0 0,-1 1 0,0-1 0,-1 1 0,1 0 0,-2 1 0,0-1 0,0 1 0,2 16 0,-5-19 0,0 0 0,-1 0 0,0 0 0,0 0 0,-1 0 0,0 0 0,-1-1 0,0 1 0,0 0 0,-4 8 0,-1-1 0,0 0 0,-2 0 0,0-1 0,-11 15 0,-4 9 0,19-31 0,1 0 0,-2 0 0,1-1 0,-1 0 0,-9 10 0,12-14 0,0-1 0,-1 0 0,1 1 0,-1-1 0,0 0 0,0-1 0,0 1 0,0-1 0,0 0 0,0 0 0,0 0 0,0 0 0,0-1 0,-1 1 0,-6-1 0,4-1 6,1 0 0,-1 0 0,1 0 0,0-1 0,0 0 0,-1 0 0,1-1 0,1 0 0,-1 0 0,0 0 0,1 0 0,-1-1 0,1 0 0,0 0 0,0-1 0,-6-7 0,-6-8-333,1-1 0,-23-38 0,31 45-159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9:28:13.092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125 183 24575,'2'58'0,"-2"58"0,-1-105 0,0 0 0,-1 0 0,0 0 0,0 0 0,-1-1 0,-1 1 0,-8 17 0,12-28 0,0 1 0,0 0 0,-1-1 0,1 1 0,0 0 0,0-1 0,-1 1 0,1-1 0,-1 1 0,1-1 0,0 1 0,-1-1 0,1 1 0,-1-1 0,1 1 0,-1-1 0,1 1 0,-1-1 0,0 0 0,1 1 0,-1-1 0,1 0 0,-1 1 0,0-1 0,1 0 0,-1 0 0,0 0 0,1 0 0,-1 0 0,0 0 0,1 0 0,-1 0 0,0 0 0,1 0 0,-1 0 0,0 0 0,1 0 0,-1 0 0,0-1 0,1 1 0,-1 0 0,0 0 0,1-1 0,-1 1 0,1 0 0,-1-1 0,1 1 0,-1-1 0,1 1 0,-1-1 0,1 1 0,-1-1 0,1 1 0,-1-1 0,1 1 0,0-1 0,0 0 0,-1 1 0,1-2 0,-3-3 0,0 0 0,1 0 0,-1 0 0,1 0 0,-2-10 0,0-10 0,2 0 0,0 1 0,4-44 0,-2-30 0,-1 91 0,-1 0 0,0 0 0,0 0 0,-1 0 0,0 0 0,0 0 0,-5-7 0,5 10 0,1 0 0,-1-1 0,1 1 0,0-1 0,0 1 0,0-1 0,0 0 0,1 0 0,0 0 0,0 0 0,1 0 0,-1 0 0,1 0 0,0 0 0,1-10 0,0 14 0,0-1 0,-1 0 0,1 0 0,0 0 0,0 0 0,1 1 0,-1-1 0,0 0 0,0 1 0,1-1 0,-1 1 0,1-1 0,0 1 0,-1 0 0,1 0 0,0 0 0,-1 0 0,1 0 0,0 0 0,0 0 0,0 1 0,0-1 0,0 1 0,0-1 0,0 1 0,0 0 0,0-1 0,0 1 0,0 0 0,0 1 0,1-1 0,-1 0 0,4 2 0,7 0 0,1 2 0,-1 0 0,24 10 0,-28-11 0,-2 0 0,-1-1 0,0 1 0,0 0 0,0 0 0,0 1 0,0 0 0,-1 0 0,7 6 0,-9-6 0,-1-1 0,1 1 0,-1-1 0,0 1 0,0 0 0,0 0 0,-1 0 0,1 0 0,-1 0 0,0 0 0,0 0 0,0 0 0,-1 1 0,1 5 0,-3 145 126,-1-52-1617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3:18:56.273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24575,'823'0'-1365,"-801"0"-5461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3:19:08.757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1 3 24575,'62'-1'0,"67"2"0,-72 2 0,86-6 0,165 1 0,-160 4 0,-112 4-1365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9-24T13:19:16.741"/>
    </inkml:context>
    <inkml:brush xml:id="br0">
      <inkml:brushProperty name="width" value="0.035" units="cm"/>
      <inkml:brushProperty name="height" value="0.035" units="cm"/>
      <inkml:brushProperty name="color" value="#008C3A"/>
    </inkml:brush>
  </inkml:definitions>
  <inkml:trace contextRef="#ctx0" brushRef="#br0">0 1 24575,'0'0'-8191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82251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7935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55437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40880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975716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72213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781127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68955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997910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56085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solidFill>
            <a:schemeClr val="accent1"/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29827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4">
                <a:lumMod val="0"/>
                <a:lumOff val="100000"/>
              </a:schemeClr>
            </a:gs>
            <a:gs pos="35000">
              <a:schemeClr val="accent4">
                <a:lumMod val="0"/>
                <a:lumOff val="100000"/>
              </a:schemeClr>
            </a:gs>
            <a:gs pos="100000">
              <a:schemeClr val="accent4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BFDDA06C-3F20-4BA3-BC84-A9788E4A7042}" type="datetimeFigureOut">
              <a:rPr lang="en-IN" smtClean="0"/>
              <a:t>27-09-2025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A9DAE4E-A76F-4C85-9A21-2A878E010DA7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67039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20.png"/><Relationship Id="rId7" Type="http://schemas.openxmlformats.org/officeDocument/2006/relationships/customXml" Target="../ink/ink5.xm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0.png"/><Relationship Id="rId5" Type="http://schemas.openxmlformats.org/officeDocument/2006/relationships/customXml" Target="../ink/ink4.xml"/><Relationship Id="rId10" Type="http://schemas.openxmlformats.org/officeDocument/2006/relationships/image" Target="../media/image170.png"/><Relationship Id="rId4" Type="http://schemas.openxmlformats.org/officeDocument/2006/relationships/image" Target="../media/image21.png"/><Relationship Id="rId9" Type="http://schemas.openxmlformats.org/officeDocument/2006/relationships/customXml" Target="../ink/ink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1.bin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customXml" Target="../ink/ink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customXml" Target="../ink/ink2.xml"/><Relationship Id="rId7" Type="http://schemas.openxmlformats.org/officeDocument/2006/relationships/image" Target="../media/image6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3.xml"/><Relationship Id="rId5" Type="http://schemas.openxmlformats.org/officeDocument/2006/relationships/image" Target="../media/image9.jp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2C96B-4018-6A15-5D7B-B80BA8ACEE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680" y="-194513"/>
            <a:ext cx="9418320" cy="4041648"/>
          </a:xfrm>
        </p:spPr>
        <p:txBody>
          <a:bodyPr>
            <a:normAutofit/>
          </a:bodyPr>
          <a:lstStyle/>
          <a:p>
            <a:r>
              <a:rPr lang="en-IN" dirty="0">
                <a:solidFill>
                  <a:schemeClr val="bg1"/>
                </a:solidFill>
              </a:rPr>
              <a:t>AI GPU Grid: Scalable GPU Interconnects with AXI/CHI &amp; NoC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1F316C-1F74-C0DB-9DA6-359E27EF65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86840" y="4243061"/>
            <a:ext cx="9144000" cy="1655762"/>
          </a:xfrm>
        </p:spPr>
        <p:txBody>
          <a:bodyPr/>
          <a:lstStyle/>
          <a:p>
            <a:pPr algn="l"/>
            <a:r>
              <a:rPr lang="en-US" sz="2800" dirty="0">
                <a:solidFill>
                  <a:schemeClr val="bg1"/>
                </a:solidFill>
              </a:rPr>
              <a:t>PROBLEM STATEMENT (HARDWARE)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US" dirty="0">
                <a:solidFill>
                  <a:schemeClr val="bg1"/>
                </a:solidFill>
              </a:rPr>
              <a:t>Exploration of architectural and protocol level innovations for GPU-to-GPU Communication </a:t>
            </a: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99827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AF3FF12-2DBB-6326-BF93-1AF9A4F1FD62}"/>
              </a:ext>
            </a:extLst>
          </p:cNvPr>
          <p:cNvSpPr txBox="1"/>
          <p:nvPr/>
        </p:nvSpPr>
        <p:spPr>
          <a:xfrm>
            <a:off x="358219" y="122548"/>
            <a:ext cx="68772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FAT TREE CHI MODEL IMPLIMENTATION </a:t>
            </a:r>
            <a:endParaRPr lang="en-IN" sz="2400" dirty="0"/>
          </a:p>
        </p:txBody>
      </p:sp>
      <p:pic>
        <p:nvPicPr>
          <p:cNvPr id="3" name="fat_tree_basic_simu">
            <a:hlinkClick r:id="" action="ppaction://media"/>
            <a:extLst>
              <a:ext uri="{FF2B5EF4-FFF2-40B4-BE49-F238E27FC236}">
                <a16:creationId xmlns:a16="http://schemas.microsoft.com/office/drawing/2014/main" id="{95DE4D1C-DD38-EA45-3E88-465CE90A06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9811" y="914392"/>
            <a:ext cx="9841240" cy="5099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534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1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val 5">
            <a:extLst>
              <a:ext uri="{FF2B5EF4-FFF2-40B4-BE49-F238E27FC236}">
                <a16:creationId xmlns:a16="http://schemas.microsoft.com/office/drawing/2014/main" id="{ED11A080-213B-8CFA-0A13-136214CE1E04}"/>
              </a:ext>
            </a:extLst>
          </p:cNvPr>
          <p:cNvSpPr/>
          <p:nvPr/>
        </p:nvSpPr>
        <p:spPr>
          <a:xfrm>
            <a:off x="8700655" y="1902691"/>
            <a:ext cx="1714641" cy="15263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0DB2AE6-A673-D092-E4B2-417D11D0FDB2}"/>
              </a:ext>
            </a:extLst>
          </p:cNvPr>
          <p:cNvSpPr txBox="1"/>
          <p:nvPr/>
        </p:nvSpPr>
        <p:spPr>
          <a:xfrm>
            <a:off x="65988" y="160255"/>
            <a:ext cx="103493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Performance Comparison 6000 Operations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0DD655F-13BF-8A1B-19F7-BC9DAFB25FF1}"/>
              </a:ext>
            </a:extLst>
          </p:cNvPr>
          <p:cNvSpPr txBox="1"/>
          <p:nvPr/>
        </p:nvSpPr>
        <p:spPr>
          <a:xfrm>
            <a:off x="-90823" y="6382890"/>
            <a:ext cx="108029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Result book and operation logs- ( </a:t>
            </a:r>
            <a:r>
              <a:rPr lang="en-US" sz="1400" dirty="0">
                <a:solidFill>
                  <a:srgbClr val="0070C0"/>
                </a:solidFill>
              </a:rPr>
              <a:t>https://drive.google.com/drive/folders/1nrafirXUFYPbajpLmqW2oBfQvxmt1Xev?usp=sharing </a:t>
            </a:r>
            <a:r>
              <a:rPr lang="en-US" sz="1400" dirty="0"/>
              <a:t>) </a:t>
            </a:r>
            <a:endParaRPr lang="en-IN" sz="1400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889F009F-19B0-79D1-8E94-853B7D1FB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6435080"/>
              </p:ext>
            </p:extLst>
          </p:nvPr>
        </p:nvGraphicFramePr>
        <p:xfrm>
          <a:off x="348792" y="889712"/>
          <a:ext cx="7603717" cy="4704850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2039902">
                  <a:extLst>
                    <a:ext uri="{9D8B030D-6E8A-4147-A177-3AD203B41FA5}">
                      <a16:colId xmlns:a16="http://schemas.microsoft.com/office/drawing/2014/main" val="4041106184"/>
                    </a:ext>
                  </a:extLst>
                </a:gridCol>
                <a:gridCol w="1514763">
                  <a:extLst>
                    <a:ext uri="{9D8B030D-6E8A-4147-A177-3AD203B41FA5}">
                      <a16:colId xmlns:a16="http://schemas.microsoft.com/office/drawing/2014/main" val="2425527328"/>
                    </a:ext>
                  </a:extLst>
                </a:gridCol>
                <a:gridCol w="1675307">
                  <a:extLst>
                    <a:ext uri="{9D8B030D-6E8A-4147-A177-3AD203B41FA5}">
                      <a16:colId xmlns:a16="http://schemas.microsoft.com/office/drawing/2014/main" val="710178060"/>
                    </a:ext>
                  </a:extLst>
                </a:gridCol>
                <a:gridCol w="2373745">
                  <a:extLst>
                    <a:ext uri="{9D8B030D-6E8A-4147-A177-3AD203B41FA5}">
                      <a16:colId xmlns:a16="http://schemas.microsoft.com/office/drawing/2014/main" val="260186508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Fat-tree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Result 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120637"/>
                  </a:ext>
                </a:extLst>
              </a:tr>
              <a:tr h="813879">
                <a:tc>
                  <a:txBody>
                    <a:bodyPr/>
                    <a:lstStyle/>
                    <a:p>
                      <a:r>
                        <a:rPr lang="en-US" dirty="0"/>
                        <a:t>Simulation</a:t>
                      </a:r>
                      <a:br>
                        <a:rPr lang="en-US" dirty="0"/>
                      </a:br>
                      <a:r>
                        <a:rPr lang="en-US" dirty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1.484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1.541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3.7% faster in FT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53893"/>
                  </a:ext>
                </a:extLst>
              </a:tr>
              <a:tr h="51415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Latency(Avg)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247.3 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256.9 ns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3.7% lower in FT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04428"/>
                  </a:ext>
                </a:extLst>
              </a:tr>
              <a:tr h="508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Through-put </a:t>
                      </a:r>
                      <a:br>
                        <a:rPr lang="en-US" dirty="0"/>
                      </a:br>
                      <a:r>
                        <a:rPr lang="en-US" dirty="0"/>
                        <a:t>MB/s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1015.5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977.5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3.9%  higher in FT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56226"/>
                  </a:ext>
                </a:extLst>
              </a:tr>
              <a:tr h="65162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Hop-count(Avg)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4.707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5.254</a:t>
                      </a:r>
                      <a:endParaRPr lang="en-IN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10.4% fewer in FT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355437"/>
                  </a:ext>
                </a:extLst>
              </a:tr>
              <a:tr h="502921">
                <a:tc>
                  <a:txBody>
                    <a:bodyPr/>
                    <a:lstStyle/>
                    <a:p>
                      <a:r>
                        <a:rPr lang="en-US" dirty="0"/>
                        <a:t>Network component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62.5% lower in FT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48520"/>
                  </a:ext>
                </a:extLst>
              </a:tr>
              <a:tr h="434109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O(</a:t>
                      </a:r>
                      <a:r>
                        <a:rPr lang="en-US" dirty="0" err="1"/>
                        <a:t>logN</a:t>
                      </a:r>
                      <a:r>
                        <a:rPr lang="en-US" dirty="0"/>
                        <a:t>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O(N)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Better in FT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66126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Constant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Dependent on</a:t>
                      </a:r>
                      <a:br>
                        <a:rPr lang="en-US" dirty="0"/>
                      </a:br>
                      <a:r>
                        <a:rPr lang="en-US" dirty="0"/>
                        <a:t>nodes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?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74098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6A3C8059-74EE-9894-348B-6CDF6A1CA968}"/>
              </a:ext>
            </a:extLst>
          </p:cNvPr>
          <p:cNvSpPr txBox="1"/>
          <p:nvPr/>
        </p:nvSpPr>
        <p:spPr>
          <a:xfrm>
            <a:off x="8829964" y="2216727"/>
            <a:ext cx="13821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TRADE </a:t>
            </a:r>
            <a:br>
              <a:rPr lang="en-US" sz="2400" dirty="0">
                <a:solidFill>
                  <a:srgbClr val="FF0000"/>
                </a:solidFill>
              </a:rPr>
            </a:br>
            <a:r>
              <a:rPr lang="en-US" sz="2400" dirty="0">
                <a:solidFill>
                  <a:srgbClr val="FF0000"/>
                </a:solidFill>
              </a:rPr>
              <a:t>OFFS?</a:t>
            </a:r>
            <a:endParaRPr lang="en-IN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06331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7087169-2EE5-FC12-141D-45023E623AB7}"/>
              </a:ext>
            </a:extLst>
          </p:cNvPr>
          <p:cNvSpPr txBox="1"/>
          <p:nvPr/>
        </p:nvSpPr>
        <p:spPr>
          <a:xfrm>
            <a:off x="147781" y="147782"/>
            <a:ext cx="1092318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b="1" dirty="0"/>
              <a:t>HOME NODE PLACEMENT IN MESH EDGE VS CENTER </a:t>
            </a:r>
          </a:p>
          <a:p>
            <a:endParaRPr lang="en-IN" sz="28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D16A4CD-62CD-692A-1AAA-36833A55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" r="8902"/>
          <a:stretch>
            <a:fillRect/>
          </a:stretch>
        </p:blipFill>
        <p:spPr>
          <a:xfrm>
            <a:off x="7956575" y="681098"/>
            <a:ext cx="3114389" cy="3242239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33196108-31ED-8576-4D46-A1F34C47C0D3}"/>
              </a:ext>
            </a:extLst>
          </p:cNvPr>
          <p:cNvSpPr/>
          <p:nvPr/>
        </p:nvSpPr>
        <p:spPr>
          <a:xfrm>
            <a:off x="10387584" y="3171168"/>
            <a:ext cx="600120" cy="660168"/>
          </a:xfrm>
          <a:prstGeom prst="ellipse">
            <a:avLst/>
          </a:prstGeom>
          <a:solidFill>
            <a:srgbClr val="AB008B">
              <a:alpha val="5000"/>
            </a:srgbClr>
          </a:solidFill>
          <a:ln w="72000">
            <a:solidFill>
              <a:srgbClr val="AB00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AB008B"/>
              </a:solidFill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012D6932-3ABF-6F8E-B705-010A5FC37059}"/>
              </a:ext>
            </a:extLst>
          </p:cNvPr>
          <p:cNvSpPr/>
          <p:nvPr/>
        </p:nvSpPr>
        <p:spPr>
          <a:xfrm>
            <a:off x="8792128" y="1713442"/>
            <a:ext cx="723392" cy="656281"/>
          </a:xfrm>
          <a:prstGeom prst="ellipse">
            <a:avLst/>
          </a:prstGeom>
          <a:solidFill>
            <a:srgbClr val="AB008B">
              <a:alpha val="5000"/>
            </a:srgbClr>
          </a:solidFill>
          <a:ln w="72000">
            <a:solidFill>
              <a:srgbClr val="AB00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AB008B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4A49EDE-6B67-3C5C-219F-2F92E141285F}"/>
              </a:ext>
            </a:extLst>
          </p:cNvPr>
          <p:cNvSpPr txBox="1"/>
          <p:nvPr/>
        </p:nvSpPr>
        <p:spPr>
          <a:xfrm>
            <a:off x="312217" y="667419"/>
            <a:ext cx="345639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6000 operation comparison-</a:t>
            </a:r>
            <a:br>
              <a:rPr lang="en-US" dirty="0"/>
            </a:br>
            <a:r>
              <a:rPr lang="en-US" dirty="0"/>
              <a:t>what we understood from this-</a:t>
            </a:r>
            <a:br>
              <a:rPr lang="en-US" dirty="0"/>
            </a:br>
            <a:r>
              <a:rPr lang="en-US" dirty="0"/>
              <a:t>Ability to process flits</a:t>
            </a:r>
            <a:br>
              <a:rPr lang="en-US" dirty="0"/>
            </a:br>
            <a:r>
              <a:rPr lang="en-US" dirty="0"/>
              <a:t>queuing </a:t>
            </a:r>
            <a:endParaRPr lang="en-IN" dirty="0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BFE0CEC-7A1E-3BE2-BBC1-C7636C199C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20699405"/>
              </p:ext>
            </p:extLst>
          </p:nvPr>
        </p:nvGraphicFramePr>
        <p:xfrm>
          <a:off x="312217" y="2041582"/>
          <a:ext cx="6719519" cy="4598357"/>
        </p:xfrm>
        <a:graphic>
          <a:graphicData uri="http://schemas.openxmlformats.org/drawingml/2006/table">
            <a:tbl>
              <a:tblPr firstRow="1" bandRow="1">
                <a:tableStyleId>{69C7853C-536D-4A76-A0AE-DD22124D55A5}</a:tableStyleId>
              </a:tblPr>
              <a:tblGrid>
                <a:gridCol w="1802692">
                  <a:extLst>
                    <a:ext uri="{9D8B030D-6E8A-4147-A177-3AD203B41FA5}">
                      <a16:colId xmlns:a16="http://schemas.microsoft.com/office/drawing/2014/main" val="4041106184"/>
                    </a:ext>
                  </a:extLst>
                </a:gridCol>
                <a:gridCol w="1338619">
                  <a:extLst>
                    <a:ext uri="{9D8B030D-6E8A-4147-A177-3AD203B41FA5}">
                      <a16:colId xmlns:a16="http://schemas.microsoft.com/office/drawing/2014/main" val="2425527328"/>
                    </a:ext>
                  </a:extLst>
                </a:gridCol>
                <a:gridCol w="1480494">
                  <a:extLst>
                    <a:ext uri="{9D8B030D-6E8A-4147-A177-3AD203B41FA5}">
                      <a16:colId xmlns:a16="http://schemas.microsoft.com/office/drawing/2014/main" val="710178060"/>
                    </a:ext>
                  </a:extLst>
                </a:gridCol>
                <a:gridCol w="2097714">
                  <a:extLst>
                    <a:ext uri="{9D8B030D-6E8A-4147-A177-3AD203B41FA5}">
                      <a16:colId xmlns:a16="http://schemas.microsoft.com/office/drawing/2014/main" val="2601865083"/>
                    </a:ext>
                  </a:extLst>
                </a:gridCol>
              </a:tblGrid>
              <a:tr h="282817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Fat-tree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Mesh (center)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120637"/>
                  </a:ext>
                </a:extLst>
              </a:tr>
              <a:tr h="620697">
                <a:tc>
                  <a:txBody>
                    <a:bodyPr/>
                    <a:lstStyle/>
                    <a:p>
                      <a:r>
                        <a:rPr lang="en-US" dirty="0"/>
                        <a:t>Simulation</a:t>
                      </a:r>
                      <a:br>
                        <a:rPr lang="en-US" dirty="0"/>
                      </a:br>
                      <a:r>
                        <a:rPr lang="en-US" dirty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1.484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1.541 </a:t>
                      </a:r>
                      <a:r>
                        <a:rPr lang="en-IN" sz="1800" b="0" i="0" kern="1200" dirty="0" err="1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1.46 </a:t>
                      </a:r>
                      <a:r>
                        <a:rPr lang="en-US" dirty="0" err="1">
                          <a:solidFill>
                            <a:srgbClr val="FF0000"/>
                          </a:solidFill>
                        </a:rPr>
                        <a:t>ms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53893"/>
                  </a:ext>
                </a:extLst>
              </a:tr>
              <a:tr h="392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Latency(Avg)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247.3 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256.9 ns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243 ns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04428"/>
                  </a:ext>
                </a:extLst>
              </a:tr>
              <a:tr h="3874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Through-put </a:t>
                      </a:r>
                      <a:br>
                        <a:rPr lang="en-US" dirty="0"/>
                      </a:br>
                      <a:r>
                        <a:rPr lang="en-US" dirty="0"/>
                        <a:t>MB/s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1015.5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977.5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1032.54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56226"/>
                  </a:ext>
                </a:extLst>
              </a:tr>
              <a:tr h="4969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Hop-count(Avg)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4.707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5.254</a:t>
                      </a:r>
                      <a:endParaRPr lang="en-IN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4.184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355437"/>
                  </a:ext>
                </a:extLst>
              </a:tr>
              <a:tr h="488151">
                <a:tc>
                  <a:txBody>
                    <a:bodyPr/>
                    <a:lstStyle/>
                    <a:p>
                      <a:r>
                        <a:rPr lang="en-US" dirty="0"/>
                        <a:t>Network component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48520"/>
                  </a:ext>
                </a:extLst>
              </a:tr>
              <a:tr h="331069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O(log N)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O(N)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O(N)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661263"/>
                  </a:ext>
                </a:extLst>
              </a:tr>
              <a:tr h="488151"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Constant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Dependent on</a:t>
                      </a:r>
                      <a:br>
                        <a:rPr lang="en-US" dirty="0"/>
                      </a:br>
                      <a:r>
                        <a:rPr lang="en-US" dirty="0"/>
                        <a:t>nodes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Dependent on</a:t>
                      </a:r>
                      <a:br>
                        <a:rPr lang="en-US" dirty="0"/>
                      </a:br>
                      <a:r>
                        <a:rPr lang="en-US" dirty="0"/>
                        <a:t>nodes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740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35844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val 10">
            <a:extLst>
              <a:ext uri="{FF2B5EF4-FFF2-40B4-BE49-F238E27FC236}">
                <a16:creationId xmlns:a16="http://schemas.microsoft.com/office/drawing/2014/main" id="{59E181EB-7CB5-B429-BCEE-A23D9F93A6F5}"/>
              </a:ext>
            </a:extLst>
          </p:cNvPr>
          <p:cNvSpPr/>
          <p:nvPr/>
        </p:nvSpPr>
        <p:spPr>
          <a:xfrm>
            <a:off x="7563811" y="5633457"/>
            <a:ext cx="3352428" cy="1182121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D1A0A01-7BED-F725-3F20-5AE0D733C795}"/>
              </a:ext>
            </a:extLst>
          </p:cNvPr>
          <p:cNvSpPr/>
          <p:nvPr/>
        </p:nvSpPr>
        <p:spPr>
          <a:xfrm>
            <a:off x="7532015" y="3429001"/>
            <a:ext cx="3751869" cy="1754326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B7518F2B-0F81-D556-00EF-7DFD601E4C93}"/>
              </a:ext>
            </a:extLst>
          </p:cNvPr>
          <p:cNvSpPr/>
          <p:nvPr/>
        </p:nvSpPr>
        <p:spPr>
          <a:xfrm>
            <a:off x="9115720" y="2188196"/>
            <a:ext cx="1611984" cy="996885"/>
          </a:xfrm>
          <a:prstGeom prst="ellipse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8FF03A0-4434-AE89-E1EF-8992E262A48A}"/>
              </a:ext>
            </a:extLst>
          </p:cNvPr>
          <p:cNvSpPr txBox="1"/>
          <p:nvPr/>
        </p:nvSpPr>
        <p:spPr>
          <a:xfrm>
            <a:off x="377072" y="179109"/>
            <a:ext cx="89162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600" b="1" dirty="0"/>
              <a:t>Further Exploration and Innovation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11A0014-522E-0038-AC18-40ED91CB1595}"/>
              </a:ext>
            </a:extLst>
          </p:cNvPr>
          <p:cNvSpPr txBox="1"/>
          <p:nvPr/>
        </p:nvSpPr>
        <p:spPr>
          <a:xfrm>
            <a:off x="377072" y="1244338"/>
            <a:ext cx="5729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What can  we do to improve the performance?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0CEE7BC-11B0-0CE4-E34F-BDE6E975B399}"/>
              </a:ext>
            </a:extLst>
          </p:cNvPr>
          <p:cNvSpPr txBox="1"/>
          <p:nvPr/>
        </p:nvSpPr>
        <p:spPr>
          <a:xfrm>
            <a:off x="659875" y="1674674"/>
            <a:ext cx="9435101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dirty="0"/>
              <a:t> Better replacement algorithms- </a:t>
            </a:r>
            <a:br>
              <a:rPr lang="en-US" dirty="0"/>
            </a:br>
            <a:r>
              <a:rPr lang="en-US" dirty="0"/>
              <a:t>                                                      showed negligible to no improvement- WHY?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IN" dirty="0"/>
              <a:t>CHI Protocol Aggregation-</a:t>
            </a:r>
            <a:br>
              <a:rPr lang="en-IN" dirty="0"/>
            </a:br>
            <a:r>
              <a:rPr lang="en-IN" dirty="0"/>
              <a:t>                                             Combine multiple small transactions</a:t>
            </a:r>
          </a:p>
          <a:p>
            <a:r>
              <a:rPr lang="en-IN" dirty="0"/>
              <a:t>    A) Cache Line Transfers </a:t>
            </a:r>
            <a:br>
              <a:rPr lang="en-IN" dirty="0"/>
            </a:br>
            <a:r>
              <a:rPr lang="en-IN" dirty="0"/>
              <a:t>    B) Write Data Aggregation</a:t>
            </a:r>
            <a:br>
              <a:rPr lang="en-IN" dirty="0"/>
            </a:br>
            <a:r>
              <a:rPr lang="en-IN" dirty="0"/>
              <a:t>    C) Acknowledgement/Invalidation bundling</a:t>
            </a:r>
          </a:p>
          <a:p>
            <a:endParaRPr lang="en-IN" dirty="0"/>
          </a:p>
          <a:p>
            <a:endParaRPr lang="en-IN" dirty="0"/>
          </a:p>
          <a:p>
            <a:pPr marL="342900" indent="-342900">
              <a:buFont typeface="+mj-lt"/>
              <a:buAutoNum type="arabicPeriod"/>
            </a:pPr>
            <a:endParaRPr lang="en-IN" dirty="0"/>
          </a:p>
          <a:p>
            <a:r>
              <a:rPr lang="en-IN" dirty="0"/>
              <a:t>3.Acknowledgment Message Priority-</a:t>
            </a:r>
            <a:br>
              <a:rPr lang="en-IN" dirty="0"/>
            </a:br>
            <a:r>
              <a:rPr lang="en-IN" dirty="0"/>
              <a:t>                                             Make RN free as fast as possible</a:t>
            </a:r>
            <a:br>
              <a:rPr lang="en-IN" dirty="0"/>
            </a:br>
            <a:r>
              <a:rPr lang="en-IN" dirty="0"/>
              <a:t>                                             (again no improvement)</a:t>
            </a:r>
          </a:p>
          <a:p>
            <a:endParaRPr lang="en-IN" dirty="0"/>
          </a:p>
          <a:p>
            <a:br>
              <a:rPr lang="en-IN" dirty="0">
                <a:solidFill>
                  <a:srgbClr val="FF0000"/>
                </a:solidFill>
              </a:rPr>
            </a:br>
            <a:br>
              <a:rPr lang="en-IN" dirty="0"/>
            </a:br>
            <a:br>
              <a:rPr lang="en-IN" dirty="0"/>
            </a:br>
            <a:br>
              <a:rPr lang="en-US" dirty="0"/>
            </a:br>
            <a:endParaRPr lang="en-IN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760B1D8-92AB-E89D-C906-85514CE5C0C3}"/>
              </a:ext>
            </a:extLst>
          </p:cNvPr>
          <p:cNvSpPr txBox="1"/>
          <p:nvPr/>
        </p:nvSpPr>
        <p:spPr>
          <a:xfrm>
            <a:off x="9237069" y="2501973"/>
            <a:ext cx="1523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BAD IDEA ?</a:t>
            </a:r>
            <a:endParaRPr lang="en-IN" dirty="0">
              <a:solidFill>
                <a:srgbClr val="FF0000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4E354A4-8125-2084-6584-384FF68E8086}"/>
              </a:ext>
            </a:extLst>
          </p:cNvPr>
          <p:cNvCxnSpPr/>
          <p:nvPr/>
        </p:nvCxnSpPr>
        <p:spPr>
          <a:xfrm flipV="1">
            <a:off x="7984503" y="2686639"/>
            <a:ext cx="1131217" cy="292231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CB31388-2BA3-7E3E-FC4A-FD81B26E24F8}"/>
              </a:ext>
            </a:extLst>
          </p:cNvPr>
          <p:cNvSpPr txBox="1"/>
          <p:nvPr/>
        </p:nvSpPr>
        <p:spPr>
          <a:xfrm>
            <a:off x="7532015" y="3572759"/>
            <a:ext cx="399696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Violates atomicity requirements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Increases complexity without proportional benefits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Cache coherence protocol dependencies 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B85CF2B-ADC3-4A2E-7F79-BC00AE090B19}"/>
              </a:ext>
            </a:extLst>
          </p:cNvPr>
          <p:cNvSpPr txBox="1"/>
          <p:nvPr/>
        </p:nvSpPr>
        <p:spPr>
          <a:xfrm>
            <a:off x="8239027" y="5797485"/>
            <a:ext cx="22058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protocol  or</a:t>
            </a:r>
            <a:br>
              <a:rPr lang="en-US" dirty="0"/>
            </a:br>
            <a:r>
              <a:rPr lang="en-US" dirty="0"/>
              <a:t>think of something else</a:t>
            </a:r>
            <a:endParaRPr lang="en-IN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0D383AE-69FA-0199-4CF2-E40486319E66}"/>
              </a:ext>
            </a:extLst>
          </p:cNvPr>
          <p:cNvSpPr/>
          <p:nvPr/>
        </p:nvSpPr>
        <p:spPr>
          <a:xfrm>
            <a:off x="7142495" y="4873658"/>
            <a:ext cx="758924" cy="923827"/>
          </a:xfrm>
          <a:custGeom>
            <a:avLst/>
            <a:gdLst>
              <a:gd name="connsiteX0" fmla="*/ 254523 w 758924"/>
              <a:gd name="connsiteY0" fmla="*/ 0 h 923827"/>
              <a:gd name="connsiteX1" fmla="*/ 0 w 758924"/>
              <a:gd name="connsiteY1" fmla="*/ 763571 h 923827"/>
              <a:gd name="connsiteX2" fmla="*/ 0 w 758924"/>
              <a:gd name="connsiteY2" fmla="*/ 763571 h 923827"/>
              <a:gd name="connsiteX3" fmla="*/ 678729 w 758924"/>
              <a:gd name="connsiteY3" fmla="*/ 565608 h 923827"/>
              <a:gd name="connsiteX4" fmla="*/ 744717 w 758924"/>
              <a:gd name="connsiteY4" fmla="*/ 923827 h 9238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8924" h="923827">
                <a:moveTo>
                  <a:pt x="254523" y="0"/>
                </a:moveTo>
                <a:lnTo>
                  <a:pt x="0" y="763571"/>
                </a:lnTo>
                <a:lnTo>
                  <a:pt x="0" y="763571"/>
                </a:lnTo>
                <a:cubicBezTo>
                  <a:pt x="113121" y="730577"/>
                  <a:pt x="554610" y="538899"/>
                  <a:pt x="678729" y="565608"/>
                </a:cubicBezTo>
                <a:cubicBezTo>
                  <a:pt x="802848" y="592317"/>
                  <a:pt x="746288" y="857839"/>
                  <a:pt x="744717" y="92382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Star: 7 Points 6">
            <a:extLst>
              <a:ext uri="{FF2B5EF4-FFF2-40B4-BE49-F238E27FC236}">
                <a16:creationId xmlns:a16="http://schemas.microsoft.com/office/drawing/2014/main" id="{F62D56B2-650F-9AB9-E730-96784AEB911C}"/>
              </a:ext>
            </a:extLst>
          </p:cNvPr>
          <p:cNvSpPr/>
          <p:nvPr/>
        </p:nvSpPr>
        <p:spPr>
          <a:xfrm>
            <a:off x="9530497" y="458425"/>
            <a:ext cx="1523238" cy="1504705"/>
          </a:xfrm>
          <a:prstGeom prst="star7">
            <a:avLst/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C1FE78F-DA1F-A83A-0761-37DF4558B826}"/>
              </a:ext>
            </a:extLst>
          </p:cNvPr>
          <p:cNvSpPr txBox="1"/>
          <p:nvPr/>
        </p:nvSpPr>
        <p:spPr>
          <a:xfrm>
            <a:off x="9922613" y="749112"/>
            <a:ext cx="11311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FIFO</a:t>
            </a:r>
            <a:br>
              <a:rPr lang="en-US" dirty="0"/>
            </a:br>
            <a:r>
              <a:rPr lang="en-US" dirty="0"/>
              <a:t>LRU</a:t>
            </a:r>
            <a:br>
              <a:rPr lang="en-US" dirty="0"/>
            </a:br>
            <a:r>
              <a:rPr lang="en-US" dirty="0"/>
              <a:t>SAME?</a:t>
            </a:r>
            <a:endParaRPr lang="en-IN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1F58CAC-C957-5B8B-BD5E-47B91663B380}"/>
              </a:ext>
            </a:extLst>
          </p:cNvPr>
          <p:cNvSpPr txBox="1"/>
          <p:nvPr/>
        </p:nvSpPr>
        <p:spPr>
          <a:xfrm>
            <a:off x="628605" y="5715000"/>
            <a:ext cx="49792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IN" dirty="0"/>
          </a:p>
          <a:p>
            <a:r>
              <a:rPr lang="en-IN" dirty="0">
                <a:solidFill>
                  <a:srgbClr val="FF0000"/>
                </a:solidFill>
              </a:rPr>
              <a:t>4.</a:t>
            </a:r>
            <a:r>
              <a:rPr lang="en-IN" dirty="0"/>
              <a:t> </a:t>
            </a:r>
            <a:r>
              <a:rPr lang="en-IN" dirty="0">
                <a:solidFill>
                  <a:srgbClr val="FF0000"/>
                </a:solidFill>
              </a:rPr>
              <a:t>Something is wrong with our simulation?!!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865952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9" grpId="0" animBg="1"/>
      <p:bldP spid="6" grpId="0" animBg="1"/>
      <p:bldP spid="5" grpId="0"/>
      <p:bldP spid="10" grpId="0"/>
      <p:bldP spid="12" grpId="0"/>
      <p:bldP spid="18" grpId="0" animBg="1"/>
      <p:bldP spid="7" grpId="0" animBg="1"/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0B3519-1DC9-714B-95AD-7C214EFC677D}"/>
              </a:ext>
            </a:extLst>
          </p:cNvPr>
          <p:cNvSpPr txBox="1"/>
          <p:nvPr/>
        </p:nvSpPr>
        <p:spPr>
          <a:xfrm>
            <a:off x="424206" y="311085"/>
            <a:ext cx="88270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Notice the traffic at  L1-leaf3- HN(global memory) node! – VERY HEAVY</a:t>
            </a:r>
            <a:endParaRPr lang="en-IN" sz="2000" dirty="0"/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1BB73145-3706-0504-A46F-F5F7A6D3E410}"/>
              </a:ext>
            </a:extLst>
          </p:cNvPr>
          <p:cNvSpPr/>
          <p:nvPr/>
        </p:nvSpPr>
        <p:spPr>
          <a:xfrm>
            <a:off x="4529743" y="735291"/>
            <a:ext cx="1409144" cy="829558"/>
          </a:xfrm>
          <a:custGeom>
            <a:avLst/>
            <a:gdLst>
              <a:gd name="connsiteX0" fmla="*/ 193086 w 1409144"/>
              <a:gd name="connsiteY0" fmla="*/ 0 h 829558"/>
              <a:gd name="connsiteX1" fmla="*/ 98818 w 1409144"/>
              <a:gd name="connsiteY1" fmla="*/ 471340 h 829558"/>
              <a:gd name="connsiteX2" fmla="*/ 1409144 w 1409144"/>
              <a:gd name="connsiteY2" fmla="*/ 829558 h 829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09144" h="829558">
                <a:moveTo>
                  <a:pt x="193086" y="0"/>
                </a:moveTo>
                <a:cubicBezTo>
                  <a:pt x="44614" y="166540"/>
                  <a:pt x="-103858" y="333080"/>
                  <a:pt x="98818" y="471340"/>
                </a:cubicBezTo>
                <a:cubicBezTo>
                  <a:pt x="301494" y="609600"/>
                  <a:pt x="1173474" y="765142"/>
                  <a:pt x="1409144" y="8295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91C01F1-69A8-117C-374F-3AC44149AB60}"/>
              </a:ext>
            </a:extLst>
          </p:cNvPr>
          <p:cNvSpPr txBox="1"/>
          <p:nvPr/>
        </p:nvSpPr>
        <p:spPr>
          <a:xfrm>
            <a:off x="424206" y="3638746"/>
            <a:ext cx="89098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memory access out of 6000 operations- </a:t>
            </a:r>
            <a:r>
              <a:rPr lang="en-US" dirty="0">
                <a:solidFill>
                  <a:srgbClr val="FF0000"/>
                </a:solidFill>
              </a:rPr>
              <a:t>5220!!! (87%)   WHY? – PROTOCOL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/>
              <a:t>                                                                                         			     - MISS RATE?</a:t>
            </a:r>
            <a:br>
              <a:rPr lang="en-US" dirty="0"/>
            </a:br>
            <a:endParaRPr lang="en-IN" dirty="0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B4982AD2-34DE-F0FF-D865-A5CC05DAE422}"/>
              </a:ext>
            </a:extLst>
          </p:cNvPr>
          <p:cNvSpPr/>
          <p:nvPr/>
        </p:nvSpPr>
        <p:spPr>
          <a:xfrm>
            <a:off x="1838227" y="4543720"/>
            <a:ext cx="2356701" cy="1649690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BACK TO THE QUESTION?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FE9B33-F64F-614D-D61A-F2F3E3C60C89}"/>
              </a:ext>
            </a:extLst>
          </p:cNvPr>
          <p:cNvSpPr txBox="1"/>
          <p:nvPr/>
        </p:nvSpPr>
        <p:spPr>
          <a:xfrm>
            <a:off x="5213023" y="4788816"/>
            <a:ext cx="591060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is Something wrong?</a:t>
            </a:r>
            <a:br>
              <a:rPr lang="en-IN" dirty="0"/>
            </a:br>
            <a:r>
              <a:rPr lang="en-IN" dirty="0"/>
              <a:t>- what’s the use of cache if such high miss rate?</a:t>
            </a:r>
          </a:p>
          <a:p>
            <a:r>
              <a:rPr lang="en-IN" dirty="0"/>
              <a:t>-Practical NOC’s and SOC’s </a:t>
            </a:r>
            <a:br>
              <a:rPr lang="en-IN" dirty="0"/>
            </a:br>
            <a:r>
              <a:rPr lang="en-IN" dirty="0"/>
              <a:t>         Shader engines, Volta GPU – specialized GPCs</a:t>
            </a:r>
            <a:br>
              <a:rPr lang="en-IN" dirty="0"/>
            </a:br>
            <a:endParaRPr lang="en-IN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AD262F19-852B-ACC8-4735-A617B3DD032A}"/>
              </a:ext>
            </a:extLst>
          </p:cNvPr>
          <p:cNvSpPr/>
          <p:nvPr/>
        </p:nvSpPr>
        <p:spPr>
          <a:xfrm rot="20643430">
            <a:off x="2291211" y="2055015"/>
            <a:ext cx="1939637" cy="829558"/>
          </a:xfrm>
          <a:prstGeom prst="ellipse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D22AB5-651E-4620-70DE-891881A29348}"/>
              </a:ext>
            </a:extLst>
          </p:cNvPr>
          <p:cNvSpPr txBox="1"/>
          <p:nvPr/>
        </p:nvSpPr>
        <p:spPr>
          <a:xfrm rot="20512562">
            <a:off x="2464079" y="2285128"/>
            <a:ext cx="15938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OBVIOUS!@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9" name="fat_tree_load_at_home_node">
            <a:hlinkClick r:id="" action="ppaction://media"/>
            <a:extLst>
              <a:ext uri="{FF2B5EF4-FFF2-40B4-BE49-F238E27FC236}">
                <a16:creationId xmlns:a16="http://schemas.microsoft.com/office/drawing/2014/main" id="{02E411A2-7641-7B97-C5A3-77EA36C0C17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198847" y="835378"/>
            <a:ext cx="4428543" cy="2299629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7E896A6-C81C-DCCE-D358-2EF13383C714}"/>
              </a:ext>
            </a:extLst>
          </p:cNvPr>
          <p:cNvSpPr/>
          <p:nvPr/>
        </p:nvSpPr>
        <p:spPr>
          <a:xfrm rot="-2271600">
            <a:off x="9237061" y="1796038"/>
            <a:ext cx="548640" cy="1097280"/>
          </a:xfrm>
          <a:prstGeom prst="ellipse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130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82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7" grpId="0" animBg="1"/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tar: 5 Points 3">
            <a:extLst>
              <a:ext uri="{FF2B5EF4-FFF2-40B4-BE49-F238E27FC236}">
                <a16:creationId xmlns:a16="http://schemas.microsoft.com/office/drawing/2014/main" id="{77FCB36E-FD3E-82F0-3D9C-564D80FCF71D}"/>
              </a:ext>
            </a:extLst>
          </p:cNvPr>
          <p:cNvSpPr/>
          <p:nvPr/>
        </p:nvSpPr>
        <p:spPr>
          <a:xfrm>
            <a:off x="2611223" y="2214553"/>
            <a:ext cx="4883085" cy="4138367"/>
          </a:xfrm>
          <a:prstGeom prst="star5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</a:rPr>
              <a:t>IDEA!!@@</a:t>
            </a:r>
            <a:endParaRPr lang="en-IN" dirty="0">
              <a:effectLst>
                <a:glow rad="1397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A08FC1-65BF-EBDD-F1DA-15C076DF59ED}"/>
              </a:ext>
            </a:extLst>
          </p:cNvPr>
          <p:cNvSpPr txBox="1"/>
          <p:nvPr/>
        </p:nvSpPr>
        <p:spPr>
          <a:xfrm>
            <a:off x="292231" y="169682"/>
            <a:ext cx="526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Making of More Realistic Model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D45F97-DB0F-BEAE-A9C4-8D150EBD1B93}"/>
              </a:ext>
            </a:extLst>
          </p:cNvPr>
          <p:cNvSpPr txBox="1"/>
          <p:nvPr/>
        </p:nvSpPr>
        <p:spPr>
          <a:xfrm>
            <a:off x="584461" y="829558"/>
            <a:ext cx="578889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Problems with our model-</a:t>
            </a:r>
            <a:br>
              <a:rPr lang="en-US" sz="2000" dirty="0"/>
            </a:br>
            <a:r>
              <a:rPr lang="en-US" sz="2000" dirty="0"/>
              <a:t>Random Traffic Generator: No locality patterns</a:t>
            </a:r>
            <a:br>
              <a:rPr lang="en-US" sz="2000" dirty="0"/>
            </a:br>
            <a:r>
              <a:rPr lang="en-US" sz="2000" dirty="0"/>
              <a:t>No </a:t>
            </a:r>
            <a:r>
              <a:rPr lang="en-IN" sz="2000" dirty="0"/>
              <a:t>Spatial Relationship</a:t>
            </a:r>
            <a:br>
              <a:rPr lang="en-IN" sz="2000" dirty="0"/>
            </a:br>
            <a:r>
              <a:rPr lang="en-IN" sz="2000" dirty="0"/>
              <a:t>No specialized Clusters</a:t>
            </a:r>
            <a:br>
              <a:rPr lang="en-IN" sz="2000" dirty="0"/>
            </a:br>
            <a:r>
              <a:rPr lang="en-IN" sz="2000" dirty="0">
                <a:solidFill>
                  <a:srgbClr val="FF0000"/>
                </a:solidFill>
              </a:rPr>
              <a:t>Single home node bottleneck</a:t>
            </a:r>
          </a:p>
        </p:txBody>
      </p:sp>
    </p:spTree>
    <p:extLst>
      <p:ext uri="{BB962C8B-B14F-4D97-AF65-F5344CB8AC3E}">
        <p14:creationId xmlns:p14="http://schemas.microsoft.com/office/powerpoint/2010/main" val="1035617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2802AB-258D-8458-292F-14C0F2E1B5C4}"/>
              </a:ext>
            </a:extLst>
          </p:cNvPr>
          <p:cNvSpPr txBox="1"/>
          <p:nvPr/>
        </p:nvSpPr>
        <p:spPr>
          <a:xfrm>
            <a:off x="113122" y="216816"/>
            <a:ext cx="102419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Our Noval Innovation - Partial Home Node (PHN) Architecture</a:t>
            </a:r>
            <a:endParaRPr lang="en-IN" sz="24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0D1A79-43E4-CE91-8144-03C1FDDA62B0}"/>
              </a:ext>
            </a:extLst>
          </p:cNvPr>
          <p:cNvSpPr txBox="1"/>
          <p:nvPr/>
        </p:nvSpPr>
        <p:spPr>
          <a:xfrm>
            <a:off x="207390" y="923826"/>
            <a:ext cx="683232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PHN- what is it?</a:t>
            </a:r>
            <a:br>
              <a:rPr lang="en-IN" dirty="0"/>
            </a:br>
            <a:r>
              <a:rPr lang="en-IN" dirty="0"/>
              <a:t>        -Architecture   </a:t>
            </a:r>
          </a:p>
          <a:p>
            <a:r>
              <a:rPr lang="en-IN" dirty="0"/>
              <a:t>        - subset of address space  </a:t>
            </a:r>
          </a:p>
          <a:p>
            <a:r>
              <a:rPr lang="en-IN" dirty="0"/>
              <a:t>        - like a cache level but with specific preference of memory</a:t>
            </a:r>
            <a:br>
              <a:rPr lang="en-IN" dirty="0"/>
            </a:br>
            <a:r>
              <a:rPr lang="en-IN" dirty="0"/>
              <a:t>        - acts as a home node for its leaf </a:t>
            </a:r>
            <a:br>
              <a:rPr lang="en-IN" dirty="0"/>
            </a:br>
            <a:r>
              <a:rPr lang="en-IN" dirty="0"/>
              <a:t>        - </a:t>
            </a:r>
            <a:r>
              <a:rPr lang="en-IN"/>
              <a:t>To maintain coherency </a:t>
            </a:r>
            <a:r>
              <a:rPr lang="en-IN" dirty="0"/>
              <a:t>with Global Home node ?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9DDF0F3-6E88-FBFD-3AEA-231C604805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7192" y="688847"/>
            <a:ext cx="2096831" cy="196792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E6720ED5-A0FD-C69E-8E4D-DFC5B58EDB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678152"/>
            <a:ext cx="5062194" cy="397268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6035ECF-81F2-74C4-DFF8-607AC3FA59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003" y="2574572"/>
            <a:ext cx="3788457" cy="4179847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05C4158-5225-DC0A-6E07-7676F92F7E97}"/>
              </a:ext>
            </a:extLst>
          </p:cNvPr>
          <p:cNvSpPr/>
          <p:nvPr/>
        </p:nvSpPr>
        <p:spPr>
          <a:xfrm>
            <a:off x="6268537" y="2787741"/>
            <a:ext cx="3108960" cy="282372"/>
          </a:xfrm>
          <a:prstGeom prst="rect">
            <a:avLst/>
          </a:prstGeom>
          <a:solidFill>
            <a:srgbClr val="E71224">
              <a:alpha val="5000"/>
            </a:srgbClr>
          </a:solidFill>
          <a:ln w="126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7063E9E-5C32-A120-BA08-125A99A10B48}"/>
              </a:ext>
            </a:extLst>
          </p:cNvPr>
          <p:cNvSpPr/>
          <p:nvPr/>
        </p:nvSpPr>
        <p:spPr>
          <a:xfrm>
            <a:off x="7346233" y="4222440"/>
            <a:ext cx="929743" cy="1097280"/>
          </a:xfrm>
          <a:prstGeom prst="rect">
            <a:avLst/>
          </a:prstGeom>
          <a:solidFill>
            <a:srgbClr val="E71224">
              <a:alpha val="5000"/>
            </a:srgbClr>
          </a:solidFill>
          <a:ln w="126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EF594B9C-A73F-A723-2428-A1603FC90D4B}"/>
              </a:ext>
            </a:extLst>
          </p:cNvPr>
          <p:cNvSpPr/>
          <p:nvPr/>
        </p:nvSpPr>
        <p:spPr>
          <a:xfrm>
            <a:off x="6268537" y="5488429"/>
            <a:ext cx="1077696" cy="1097280"/>
          </a:xfrm>
          <a:prstGeom prst="rect">
            <a:avLst/>
          </a:prstGeom>
          <a:solidFill>
            <a:srgbClr val="FFC114">
              <a:alpha val="5000"/>
            </a:srgbClr>
          </a:solidFill>
          <a:ln w="72000">
            <a:solidFill>
              <a:srgbClr val="FFC11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C114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51D342A-8740-CB2D-ACCB-DE1CAEEE07BD}"/>
              </a:ext>
            </a:extLst>
          </p:cNvPr>
          <p:cNvSpPr/>
          <p:nvPr/>
        </p:nvSpPr>
        <p:spPr>
          <a:xfrm>
            <a:off x="8324795" y="3105964"/>
            <a:ext cx="1052701" cy="971036"/>
          </a:xfrm>
          <a:prstGeom prst="rect">
            <a:avLst/>
          </a:prstGeom>
          <a:solidFill>
            <a:srgbClr val="008C3A">
              <a:alpha val="5000"/>
            </a:srgbClr>
          </a:solidFill>
          <a:ln w="72000">
            <a:solidFill>
              <a:srgbClr val="008C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8C3A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AA22C42-A92E-859D-81AC-F3D7501498F3}"/>
              </a:ext>
            </a:extLst>
          </p:cNvPr>
          <p:cNvSpPr txBox="1"/>
          <p:nvPr/>
        </p:nvSpPr>
        <p:spPr>
          <a:xfrm>
            <a:off x="8482622" y="2725609"/>
            <a:ext cx="1208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Exclusive</a:t>
            </a:r>
            <a:endParaRPr lang="en-IN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C6AC139-FB68-22B1-9713-E44477D2BC47}"/>
              </a:ext>
            </a:extLst>
          </p:cNvPr>
          <p:cNvSpPr txBox="1"/>
          <p:nvPr/>
        </p:nvSpPr>
        <p:spPr>
          <a:xfrm>
            <a:off x="8482622" y="3265506"/>
            <a:ext cx="29338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PHN3- say shader cluster</a:t>
            </a:r>
            <a:endParaRPr lang="en-IN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96613B-2A43-ABA2-44F8-9279E7CE1B6B}"/>
              </a:ext>
            </a:extLst>
          </p:cNvPr>
          <p:cNvSpPr txBox="1"/>
          <p:nvPr/>
        </p:nvSpPr>
        <p:spPr>
          <a:xfrm>
            <a:off x="8252751" y="4417833"/>
            <a:ext cx="2877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PHN2- say tensor cluster</a:t>
            </a:r>
            <a:endParaRPr lang="en-IN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4F2A91A-515E-E5FB-EFA2-C8FFC081C232}"/>
              </a:ext>
            </a:extLst>
          </p:cNvPr>
          <p:cNvSpPr txBox="1"/>
          <p:nvPr/>
        </p:nvSpPr>
        <p:spPr>
          <a:xfrm>
            <a:off x="7334543" y="5877280"/>
            <a:ext cx="3033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PHN1- say Pixel RT solver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446484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BE7200CF-835E-155B-E73A-89E79D407861}"/>
              </a:ext>
            </a:extLst>
          </p:cNvPr>
          <p:cNvSpPr/>
          <p:nvPr/>
        </p:nvSpPr>
        <p:spPr>
          <a:xfrm>
            <a:off x="8364295" y="79849"/>
            <a:ext cx="1340376" cy="1424354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C1A0C4-61CA-833B-D10E-AB31DB0A63A9}"/>
              </a:ext>
            </a:extLst>
          </p:cNvPr>
          <p:cNvSpPr txBox="1"/>
          <p:nvPr/>
        </p:nvSpPr>
        <p:spPr>
          <a:xfrm>
            <a:off x="207390" y="311085"/>
            <a:ext cx="36391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WHAT CHANGES?</a:t>
            </a:r>
            <a:endParaRPr lang="en-IN" sz="2800" b="1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64149-9EDC-5E80-3DBB-65B5DA1FF3E5}"/>
              </a:ext>
            </a:extLst>
          </p:cNvPr>
          <p:cNvSpPr txBox="1"/>
          <p:nvPr/>
        </p:nvSpPr>
        <p:spPr>
          <a:xfrm>
            <a:off x="207390" y="948690"/>
            <a:ext cx="996413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Protocol change- our new modified CHI protocol</a:t>
            </a:r>
            <a:br>
              <a:rPr lang="en-US" dirty="0"/>
            </a:b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M</a:t>
            </a:r>
            <a:r>
              <a:rPr lang="en-US" b="1" dirty="0">
                <a:solidFill>
                  <a:srgbClr val="00B0F0"/>
                </a:solidFill>
              </a:rPr>
              <a:t>E</a:t>
            </a:r>
            <a:r>
              <a:rPr lang="en-US" b="1" dirty="0"/>
              <a:t>OSI to MOSI</a:t>
            </a:r>
            <a:r>
              <a:rPr lang="en-US" b="1" dirty="0">
                <a:solidFill>
                  <a:srgbClr val="00B0F0"/>
                </a:solidFill>
              </a:rPr>
              <a:t>UUP</a:t>
            </a:r>
            <a:r>
              <a:rPr lang="en-US" b="1" dirty="0"/>
              <a:t>-  </a:t>
            </a:r>
            <a:r>
              <a:rPr lang="en-US" dirty="0"/>
              <a:t>New states added by us and Exclusive clean removed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Cluster Organization: G1, G2, G3, G’</a:t>
            </a:r>
            <a:br>
              <a:rPr lang="en-US" dirty="0"/>
            </a:br>
            <a:r>
              <a:rPr lang="en-US" dirty="0"/>
              <a:t>    {   </a:t>
            </a:r>
            <a:r>
              <a:rPr lang="en-IN" dirty="0"/>
              <a:t>G1 Cluster: GPUs 0-3, addresses 0-9 (PHN1) </a:t>
            </a:r>
            <a:br>
              <a:rPr lang="en-IN" dirty="0"/>
            </a:br>
            <a:r>
              <a:rPr lang="en-IN" dirty="0"/>
              <a:t>        G2 Cluster: GPUs 4-7, addresses 10-19 (PHN2) </a:t>
            </a:r>
          </a:p>
          <a:p>
            <a:r>
              <a:rPr lang="en-IN" dirty="0"/>
              <a:t>             G3 Cluster: GPUs 8-11, addresses 20-29 (PHN3)  </a:t>
            </a:r>
          </a:p>
          <a:p>
            <a:r>
              <a:rPr lang="en-IN" dirty="0"/>
              <a:t>             G' Cluster: GPUs 12-13, addresses 30-31 (Global HN)</a:t>
            </a:r>
            <a:r>
              <a:rPr lang="en-US" dirty="0"/>
              <a:t>}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IN" dirty="0"/>
              <a:t>Priority Setting-</a:t>
            </a:r>
            <a:br>
              <a:rPr lang="en-IN" dirty="0"/>
            </a:br>
            <a:r>
              <a:rPr lang="en-IN" dirty="0"/>
              <a:t>    {  </a:t>
            </a:r>
            <a:r>
              <a:rPr lang="en-US" dirty="0"/>
              <a:t>Local Priority: Cluster-local accesses preferred </a:t>
            </a:r>
            <a:br>
              <a:rPr lang="en-US" dirty="0"/>
            </a:br>
            <a:r>
              <a:rPr lang="en-US" dirty="0"/>
              <a:t>       Cross-Cluster: Lower priority, higher latency </a:t>
            </a:r>
            <a:br>
              <a:rPr lang="en-US" dirty="0"/>
            </a:br>
            <a:r>
              <a:rPr lang="en-US" dirty="0"/>
              <a:t>       Global Coordination: G' cluster manages coherence}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 </a:t>
            </a:r>
            <a:r>
              <a:rPr lang="en-IN" dirty="0"/>
              <a:t>Enhanced Traffic Generator 95%-5%</a:t>
            </a:r>
            <a:br>
              <a:rPr lang="en-IN" dirty="0"/>
            </a:br>
            <a:r>
              <a:rPr lang="en-IN" dirty="0"/>
              <a:t>   {   </a:t>
            </a:r>
            <a:r>
              <a:rPr lang="en-US" dirty="0"/>
              <a:t>95% Local Traffic: Access within same cluster </a:t>
            </a:r>
          </a:p>
          <a:p>
            <a:r>
              <a:rPr lang="en-US" dirty="0"/>
              <a:t>            5% Cross-Cluster: Access to outside cluster</a:t>
            </a:r>
            <a:r>
              <a:rPr lang="en-IN" dirty="0"/>
              <a:t>}</a:t>
            </a:r>
            <a:endParaRPr lang="en-US" dirty="0"/>
          </a:p>
          <a:p>
            <a:r>
              <a:rPr lang="en-US" dirty="0"/>
              <a:t> {Also tried 85%-15%}</a:t>
            </a:r>
            <a:br>
              <a:rPr lang="en-US" dirty="0"/>
            </a:br>
            <a:br>
              <a:rPr lang="en-US" dirty="0"/>
            </a:br>
            <a:endParaRPr lang="en-IN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D7477C7-4155-01C9-B610-37C3F5A7FF86}"/>
              </a:ext>
            </a:extLst>
          </p:cNvPr>
          <p:cNvSpPr txBox="1"/>
          <p:nvPr/>
        </p:nvSpPr>
        <p:spPr>
          <a:xfrm>
            <a:off x="8410293" y="414776"/>
            <a:ext cx="14045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Almost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everything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B6783190-F16F-521D-3F6D-B0131ECB27BA}"/>
              </a:ext>
            </a:extLst>
          </p:cNvPr>
          <p:cNvSpPr/>
          <p:nvPr/>
        </p:nvSpPr>
        <p:spPr>
          <a:xfrm>
            <a:off x="3916017" y="158393"/>
            <a:ext cx="4293705" cy="855398"/>
          </a:xfrm>
          <a:custGeom>
            <a:avLst/>
            <a:gdLst>
              <a:gd name="connsiteX0" fmla="*/ 0 w 4293705"/>
              <a:gd name="connsiteY0" fmla="*/ 457833 h 855398"/>
              <a:gd name="connsiteX1" fmla="*/ 1262270 w 4293705"/>
              <a:gd name="connsiteY1" fmla="*/ 10572 h 855398"/>
              <a:gd name="connsiteX2" fmla="*/ 4293705 w 4293705"/>
              <a:gd name="connsiteY2" fmla="*/ 855398 h 855398"/>
              <a:gd name="connsiteX3" fmla="*/ 4293705 w 4293705"/>
              <a:gd name="connsiteY3" fmla="*/ 855398 h 855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93705" h="855398">
                <a:moveTo>
                  <a:pt x="0" y="457833"/>
                </a:moveTo>
                <a:cubicBezTo>
                  <a:pt x="273326" y="201072"/>
                  <a:pt x="546653" y="-55689"/>
                  <a:pt x="1262270" y="10572"/>
                </a:cubicBezTo>
                <a:cubicBezTo>
                  <a:pt x="1977888" y="76833"/>
                  <a:pt x="4293705" y="855398"/>
                  <a:pt x="4293705" y="855398"/>
                </a:cubicBezTo>
                <a:lnTo>
                  <a:pt x="4293705" y="855398"/>
                </a:ln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4D36F97-0CF2-EBF2-DDF1-B7AE39552362}"/>
              </a:ext>
            </a:extLst>
          </p:cNvPr>
          <p:cNvSpPr/>
          <p:nvPr/>
        </p:nvSpPr>
        <p:spPr>
          <a:xfrm>
            <a:off x="8541206" y="2565796"/>
            <a:ext cx="2811597" cy="830998"/>
          </a:xfrm>
          <a:prstGeom prst="wedgeRectCallou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FAT TREE PROVIDES INBULIT CLUSTER ARRANGEMENT </a:t>
            </a:r>
            <a:endParaRPr lang="en-IN" dirty="0">
              <a:solidFill>
                <a:srgbClr val="002060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A4C721B-0D4A-CA53-6BDE-35A0902BC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018" y="3569595"/>
            <a:ext cx="1944593" cy="17144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B0BD73-BD8F-415A-0CA3-A418068A25C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7009" y="3569595"/>
            <a:ext cx="1897474" cy="209350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414F15A-FE5F-4AFB-CC01-D61871CE054B}"/>
              </a:ext>
            </a:extLst>
          </p:cNvPr>
          <p:cNvSpPr/>
          <p:nvPr/>
        </p:nvSpPr>
        <p:spPr>
          <a:xfrm>
            <a:off x="7386762" y="4936467"/>
            <a:ext cx="623030" cy="731520"/>
          </a:xfrm>
          <a:prstGeom prst="rect">
            <a:avLst/>
          </a:prstGeom>
          <a:solidFill>
            <a:srgbClr val="E71224">
              <a:alpha val="5000"/>
            </a:srgbClr>
          </a:solidFill>
          <a:ln w="18000">
            <a:solidFill>
              <a:srgbClr val="E712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E71224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C637ACA-9501-6CC1-973E-1F7D639C6AF2}"/>
              </a:ext>
            </a:extLst>
          </p:cNvPr>
          <p:cNvSpPr txBox="1"/>
          <p:nvPr/>
        </p:nvSpPr>
        <p:spPr>
          <a:xfrm>
            <a:off x="7759215" y="5129515"/>
            <a:ext cx="813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G1_m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83872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10" grpId="0" animBg="1"/>
      <p:bldP spid="4" grpId="0" animBg="1"/>
      <p:bldP spid="16" grpId="0" animBg="1"/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ED6DB25-51AA-F18D-6C69-21AD39F18A39}"/>
              </a:ext>
            </a:extLst>
          </p:cNvPr>
          <p:cNvSpPr txBox="1"/>
          <p:nvPr/>
        </p:nvSpPr>
        <p:spPr>
          <a:xfrm>
            <a:off x="641023" y="292231"/>
            <a:ext cx="59314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800" dirty="0"/>
              <a:t>Modified Communication Protocol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4E15A7-4DEF-0D6E-A5D7-BD466A2A1405}"/>
              </a:ext>
            </a:extLst>
          </p:cNvPr>
          <p:cNvSpPr txBox="1"/>
          <p:nvPr/>
        </p:nvSpPr>
        <p:spPr>
          <a:xfrm>
            <a:off x="650259" y="3157693"/>
            <a:ext cx="955877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 states-</a:t>
            </a:r>
            <a:br>
              <a:rPr lang="en-US" dirty="0"/>
            </a:br>
            <a:r>
              <a:rPr lang="en-US" dirty="0"/>
              <a:t>1. Used state (U)  </a:t>
            </a:r>
            <a:r>
              <a:rPr lang="en-US" dirty="0">
                <a:sym typeface="Wingdings" panose="05000000000000000000" pitchFamily="2" charset="2"/>
              </a:rPr>
              <a:t> why needed at all?</a:t>
            </a:r>
            <a:br>
              <a:rPr lang="en-US" dirty="0"/>
            </a:br>
            <a:r>
              <a:rPr lang="en-US" dirty="0"/>
              <a:t>       • Purpose: Cross-cluster read data </a:t>
            </a:r>
            <a:br>
              <a:rPr lang="en-US" dirty="0"/>
            </a:br>
            <a:r>
              <a:rPr lang="en-US" dirty="0"/>
              <a:t>       • Behavior: Cannot satisfy future cache hits </a:t>
            </a:r>
            <a:br>
              <a:rPr lang="en-US" dirty="0"/>
            </a:br>
            <a:r>
              <a:rPr lang="en-US" dirty="0"/>
              <a:t>       • Lifetime: Single use, then becomes invalid</a:t>
            </a:r>
          </a:p>
          <a:p>
            <a:endParaRPr lang="en-US" dirty="0"/>
          </a:p>
          <a:p>
            <a:r>
              <a:rPr lang="en-US" dirty="0"/>
              <a:t>2. Updated (UP) </a:t>
            </a:r>
            <a:br>
              <a:rPr lang="en-US" dirty="0"/>
            </a:br>
            <a:r>
              <a:rPr lang="en-US" dirty="0"/>
              <a:t>        • Purpose: Cross-cluster write data </a:t>
            </a:r>
            <a:br>
              <a:rPr lang="en-US" dirty="0"/>
            </a:br>
            <a:r>
              <a:rPr lang="en-US" dirty="0"/>
              <a:t>        • Behavior: One-time write, then invalidated </a:t>
            </a:r>
            <a:br>
              <a:rPr lang="en-US" dirty="0"/>
            </a:br>
            <a:r>
              <a:rPr lang="en-US" dirty="0"/>
              <a:t>        • Coherence: Triggers global memory update</a:t>
            </a: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D111CC-C2DC-44E3-84A3-0FEEF70D680B}"/>
              </a:ext>
            </a:extLst>
          </p:cNvPr>
          <p:cNvSpPr txBox="1"/>
          <p:nvPr/>
        </p:nvSpPr>
        <p:spPr>
          <a:xfrm>
            <a:off x="641023" y="982109"/>
            <a:ext cx="373820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newly added CHI messages-</a:t>
            </a:r>
            <a:br>
              <a:rPr lang="en-US" dirty="0"/>
            </a:br>
            <a:r>
              <a:rPr lang="en-US" dirty="0"/>
              <a:t>   - </a:t>
            </a:r>
            <a:r>
              <a:rPr lang="en-US" dirty="0" err="1"/>
              <a:t>PHNRead</a:t>
            </a:r>
            <a:r>
              <a:rPr lang="en-US" dirty="0"/>
              <a:t> </a:t>
            </a:r>
          </a:p>
          <a:p>
            <a:r>
              <a:rPr lang="en-US" dirty="0"/>
              <a:t>   - </a:t>
            </a:r>
            <a:r>
              <a:rPr lang="en-US" dirty="0" err="1"/>
              <a:t>PHNInvalidate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    - </a:t>
            </a:r>
            <a:r>
              <a:rPr lang="en-US" dirty="0" err="1"/>
              <a:t>PHNWrite</a:t>
            </a:r>
            <a:r>
              <a:rPr lang="en-US" dirty="0"/>
              <a:t> </a:t>
            </a:r>
          </a:p>
          <a:p>
            <a:r>
              <a:rPr lang="en-US" dirty="0"/>
              <a:t>    - </a:t>
            </a:r>
            <a:r>
              <a:rPr lang="en-US" dirty="0">
                <a:solidFill>
                  <a:srgbClr val="FF0000"/>
                </a:solidFill>
              </a:rPr>
              <a:t>Dual Write 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6DAFC2D-B87F-39E1-837E-58AEBB147A77}"/>
              </a:ext>
            </a:extLst>
          </p:cNvPr>
          <p:cNvSpPr txBox="1"/>
          <p:nvPr/>
        </p:nvSpPr>
        <p:spPr>
          <a:xfrm>
            <a:off x="3361131" y="1489940"/>
            <a:ext cx="111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Similar</a:t>
            </a:r>
            <a:endParaRPr lang="en-IN" dirty="0">
              <a:solidFill>
                <a:srgbClr val="7030A0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933C5ECD-24F4-39AE-81E9-931D1638E193}"/>
              </a:ext>
            </a:extLst>
          </p:cNvPr>
          <p:cNvSpPr/>
          <p:nvPr/>
        </p:nvSpPr>
        <p:spPr>
          <a:xfrm>
            <a:off x="2770909" y="1330097"/>
            <a:ext cx="461818" cy="760206"/>
          </a:xfrm>
          <a:prstGeom prst="rightBrac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C6ADC9D-F59C-8401-E717-88EF18940E02}"/>
              </a:ext>
            </a:extLst>
          </p:cNvPr>
          <p:cNvSpPr txBox="1"/>
          <p:nvPr/>
        </p:nvSpPr>
        <p:spPr>
          <a:xfrm>
            <a:off x="5966691" y="1489940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RN</a:t>
            </a:r>
            <a:endParaRPr lang="en-IN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1A9F1FF-EF09-3BCE-A7B4-75249B0EE72B}"/>
              </a:ext>
            </a:extLst>
          </p:cNvPr>
          <p:cNvCxnSpPr/>
          <p:nvPr/>
        </p:nvCxnSpPr>
        <p:spPr>
          <a:xfrm>
            <a:off x="6572455" y="1674606"/>
            <a:ext cx="798163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B0E2C57B-BA5C-D305-85AD-F1E72F8CE3B8}"/>
              </a:ext>
            </a:extLst>
          </p:cNvPr>
          <p:cNvSpPr txBox="1"/>
          <p:nvPr/>
        </p:nvSpPr>
        <p:spPr>
          <a:xfrm>
            <a:off x="7509164" y="148994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Leaf</a:t>
            </a:r>
            <a:br>
              <a:rPr lang="en-US" dirty="0"/>
            </a:br>
            <a:r>
              <a:rPr lang="en-US" dirty="0"/>
              <a:t>switch</a:t>
            </a: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856D0-E88B-5279-6036-F95C48C66EAB}"/>
              </a:ext>
            </a:extLst>
          </p:cNvPr>
          <p:cNvSpPr txBox="1"/>
          <p:nvPr/>
        </p:nvSpPr>
        <p:spPr>
          <a:xfrm>
            <a:off x="8885382" y="1010001"/>
            <a:ext cx="21419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Global Home node</a:t>
            </a:r>
            <a:endParaRPr lang="en-IN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275700-F7C6-5FC0-6B3B-E5772158C528}"/>
              </a:ext>
            </a:extLst>
          </p:cNvPr>
          <p:cNvSpPr txBox="1"/>
          <p:nvPr/>
        </p:nvSpPr>
        <p:spPr>
          <a:xfrm>
            <a:off x="8885381" y="1951605"/>
            <a:ext cx="21932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Partial Home node</a:t>
            </a:r>
            <a:endParaRPr lang="en-IN" dirty="0"/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69CA30B-1274-B55F-9A39-373B4F8CE997}"/>
              </a:ext>
            </a:extLst>
          </p:cNvPr>
          <p:cNvCxnSpPr/>
          <p:nvPr/>
        </p:nvCxnSpPr>
        <p:spPr>
          <a:xfrm flipV="1">
            <a:off x="8386327" y="1379333"/>
            <a:ext cx="499054" cy="2952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BA75BBD-852E-7DB7-A8BA-C0BD78AD62A7}"/>
              </a:ext>
            </a:extLst>
          </p:cNvPr>
          <p:cNvCxnSpPr>
            <a:endCxn id="12" idx="1"/>
          </p:cNvCxnSpPr>
          <p:nvPr/>
        </p:nvCxnSpPr>
        <p:spPr>
          <a:xfrm>
            <a:off x="8386327" y="1951605"/>
            <a:ext cx="499054" cy="18466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A9F07B65-B83E-27D5-3F46-D3FAF9494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485" y="2597936"/>
            <a:ext cx="2743583" cy="42106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268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8067E7EC-05A9-4F1C-2D32-BD531E718449}"/>
              </a:ext>
            </a:extLst>
          </p:cNvPr>
          <p:cNvSpPr/>
          <p:nvPr/>
        </p:nvSpPr>
        <p:spPr>
          <a:xfrm>
            <a:off x="4661452" y="5267739"/>
            <a:ext cx="5724939" cy="147099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rgbClr val="FF0000"/>
                </a:solidFill>
              </a:rPr>
              <a:t>PHN CACHE ACCESS TIME = </a:t>
            </a:r>
            <a:r>
              <a:rPr lang="en-US" sz="2400" dirty="0">
                <a:solidFill>
                  <a:srgbClr val="7030A0"/>
                </a:solidFill>
              </a:rPr>
              <a:t>60 ns</a:t>
            </a:r>
            <a:br>
              <a:rPr lang="en-US" dirty="0">
                <a:solidFill>
                  <a:srgbClr val="FF0000"/>
                </a:solidFill>
              </a:rPr>
            </a:br>
            <a:r>
              <a:rPr lang="en-US" dirty="0">
                <a:solidFill>
                  <a:srgbClr val="FF0000"/>
                </a:solidFill>
              </a:rPr>
              <a:t>in between global memory access time (100 ns) and GPU own cache miss= 30ns</a:t>
            </a:r>
            <a:endParaRPr lang="en-IN" dirty="0">
              <a:solidFill>
                <a:srgbClr val="FF0000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682BF9-FD8F-5C79-5E53-E6A1BFC744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508" y="119270"/>
            <a:ext cx="10993384" cy="297221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4A62F360-2F6F-883D-EAE1-CF68C9763045}"/>
              </a:ext>
            </a:extLst>
          </p:cNvPr>
          <p:cNvSpPr/>
          <p:nvPr/>
        </p:nvSpPr>
        <p:spPr>
          <a:xfrm>
            <a:off x="47082" y="988560"/>
            <a:ext cx="2515038" cy="2573640"/>
          </a:xfrm>
          <a:prstGeom prst="ellipse">
            <a:avLst/>
          </a:prstGeom>
          <a:solidFill>
            <a:srgbClr val="004F8B">
              <a:alpha val="5000"/>
            </a:srgbClr>
          </a:solidFill>
          <a:ln w="72000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4F8B"/>
              </a:solidFill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9826BBE-5773-DFBB-34C5-C7E30293F22E}"/>
              </a:ext>
            </a:extLst>
          </p:cNvPr>
          <p:cNvSpPr/>
          <p:nvPr/>
        </p:nvSpPr>
        <p:spPr>
          <a:xfrm>
            <a:off x="2951922" y="988560"/>
            <a:ext cx="2515038" cy="2502720"/>
          </a:xfrm>
          <a:prstGeom prst="ellipse">
            <a:avLst/>
          </a:prstGeom>
          <a:solidFill>
            <a:srgbClr val="004F8B">
              <a:alpha val="5000"/>
            </a:srgbClr>
          </a:solidFill>
          <a:ln w="72000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4F8B"/>
              </a:solidFill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45FECD7A-1C66-4762-B85E-69F5C34A0121}"/>
              </a:ext>
            </a:extLst>
          </p:cNvPr>
          <p:cNvSpPr/>
          <p:nvPr/>
        </p:nvSpPr>
        <p:spPr>
          <a:xfrm>
            <a:off x="5744816" y="926280"/>
            <a:ext cx="2594113" cy="2502720"/>
          </a:xfrm>
          <a:prstGeom prst="ellipse">
            <a:avLst/>
          </a:prstGeom>
          <a:solidFill>
            <a:srgbClr val="004F8B">
              <a:alpha val="5000"/>
            </a:srgbClr>
          </a:solidFill>
          <a:ln w="72000">
            <a:solidFill>
              <a:srgbClr val="004F8B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4F8B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A425D22-0AB7-790D-756A-A9197C9A32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027148"/>
            <a:ext cx="7535327" cy="666843"/>
          </a:xfrm>
          <a:prstGeom prst="rect">
            <a:avLst/>
          </a:prstGeom>
        </p:spPr>
      </p:pic>
      <p:sp>
        <p:nvSpPr>
          <p:cNvPr id="16" name="Oval 15">
            <a:extLst>
              <a:ext uri="{FF2B5EF4-FFF2-40B4-BE49-F238E27FC236}">
                <a16:creationId xmlns:a16="http://schemas.microsoft.com/office/drawing/2014/main" id="{9C4ACB50-E4C9-315F-EF25-689A24DE01B8}"/>
              </a:ext>
            </a:extLst>
          </p:cNvPr>
          <p:cNvSpPr/>
          <p:nvPr/>
        </p:nvSpPr>
        <p:spPr>
          <a:xfrm>
            <a:off x="8569368" y="926280"/>
            <a:ext cx="2680452" cy="2545920"/>
          </a:xfrm>
          <a:prstGeom prst="ellipse">
            <a:avLst/>
          </a:prstGeom>
          <a:solidFill>
            <a:srgbClr val="FF0066">
              <a:alpha val="5000"/>
            </a:srgbClr>
          </a:solidFill>
          <a:ln w="72000">
            <a:solidFill>
              <a:srgbClr val="FF006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FF0066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A25658-F929-D22A-BD62-BBC4C893DB5F}"/>
              </a:ext>
            </a:extLst>
          </p:cNvPr>
          <p:cNvSpPr txBox="1"/>
          <p:nvPr/>
        </p:nvSpPr>
        <p:spPr>
          <a:xfrm>
            <a:off x="8642525" y="3562200"/>
            <a:ext cx="271741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Highest Priority cluster</a:t>
            </a:r>
            <a:br>
              <a:rPr lang="en-US" dirty="0"/>
            </a:br>
            <a:r>
              <a:rPr lang="en-US" dirty="0"/>
              <a:t>connected directly to </a:t>
            </a:r>
            <a:br>
              <a:rPr lang="en-US" dirty="0"/>
            </a:br>
            <a:r>
              <a:rPr lang="en-US" dirty="0"/>
              <a:t>global home node</a:t>
            </a:r>
            <a:endParaRPr lang="en-IN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5ED2C117-E008-BF1D-DCAF-A5F39AE906D9}"/>
              </a:ext>
            </a:extLst>
          </p:cNvPr>
          <p:cNvSpPr/>
          <p:nvPr/>
        </p:nvSpPr>
        <p:spPr>
          <a:xfrm>
            <a:off x="5889407" y="3687370"/>
            <a:ext cx="1645920" cy="1097280"/>
          </a:xfrm>
          <a:prstGeom prst="rect">
            <a:avLst/>
          </a:prstGeom>
          <a:solidFill>
            <a:srgbClr val="008C3A">
              <a:alpha val="5000"/>
            </a:srgbClr>
          </a:solidFill>
          <a:ln w="72000">
            <a:solidFill>
              <a:srgbClr val="008C3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solidFill>
                <a:srgbClr val="008C3A"/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5FBE285F-6AC2-F6BD-8420-C49B2D263E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82" y="4931096"/>
            <a:ext cx="2219635" cy="18766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319161E2-30B0-5A94-FEDF-D609DD0A4FAB}"/>
                  </a:ext>
                </a:extLst>
              </p14:cNvPr>
              <p14:cNvContentPartPr/>
              <p14:nvPr/>
            </p14:nvContentPartPr>
            <p14:xfrm>
              <a:off x="4793440" y="4414847"/>
              <a:ext cx="304200" cy="360"/>
            </p14:xfrm>
          </p:contentPart>
        </mc:Choice>
        <mc:Fallback xmlns=""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319161E2-30B0-5A94-FEDF-D609DD0A4FA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787320" y="4408727"/>
                <a:ext cx="316440" cy="12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0CD37995-1756-B4CE-B402-D5763FDC4314}"/>
                  </a:ext>
                </a:extLst>
              </p14:cNvPr>
              <p14:cNvContentPartPr/>
              <p14:nvPr/>
            </p14:nvContentPartPr>
            <p14:xfrm>
              <a:off x="4790140" y="4438960"/>
              <a:ext cx="318240" cy="324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0CD37995-1756-B4CE-B402-D5763FDC431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84020" y="4432840"/>
                <a:ext cx="330480" cy="1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2745AA79-2776-2900-D55F-A64850977EFA}"/>
                  </a:ext>
                </a:extLst>
              </p14:cNvPr>
              <p14:cNvContentPartPr/>
              <p14:nvPr/>
            </p14:nvContentPartPr>
            <p14:xfrm>
              <a:off x="-1071680" y="1209767"/>
              <a:ext cx="360" cy="3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2745AA79-2776-2900-D55F-A64850977EFA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077800" y="1203647"/>
                <a:ext cx="12600" cy="1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50065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EB74AF-9FBB-EFA8-DFBB-8C5CE225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0767" y="1771258"/>
            <a:ext cx="10515600" cy="641022"/>
          </a:xfrm>
        </p:spPr>
        <p:txBody>
          <a:bodyPr>
            <a:normAutofit fontScale="90000"/>
          </a:bodyPr>
          <a:lstStyle/>
          <a:p>
            <a:r>
              <a:rPr lang="en-US" sz="6000" u="sng" dirty="0"/>
              <a:t>TEAM BLACK_MAGNET BITS GOA</a:t>
            </a:r>
            <a:br>
              <a:rPr lang="en-US" dirty="0"/>
            </a:b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B69AB2-2880-22D9-5838-BE0B45F8A6A1}"/>
              </a:ext>
            </a:extLst>
          </p:cNvPr>
          <p:cNvSpPr txBox="1"/>
          <p:nvPr/>
        </p:nvSpPr>
        <p:spPr>
          <a:xfrm>
            <a:off x="480767" y="3684918"/>
            <a:ext cx="95399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YUGANDHAR PATIL</a:t>
            </a:r>
            <a:br>
              <a:rPr lang="en-US" sz="3600" dirty="0"/>
            </a:br>
            <a:r>
              <a:rPr lang="en-US" sz="3600" dirty="0"/>
              <a:t>AARUSH BHARGAVA</a:t>
            </a:r>
          </a:p>
          <a:p>
            <a:r>
              <a:rPr lang="en-US" sz="3600" dirty="0"/>
              <a:t>SWAPNIL YADAV</a:t>
            </a:r>
            <a:endParaRPr lang="en-IN" sz="3600" dirty="0"/>
          </a:p>
        </p:txBody>
      </p:sp>
    </p:spTree>
    <p:extLst>
      <p:ext uri="{BB962C8B-B14F-4D97-AF65-F5344CB8AC3E}">
        <p14:creationId xmlns:p14="http://schemas.microsoft.com/office/powerpoint/2010/main" val="137298661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85-15% fat-tree_phn_flow">
            <a:hlinkClick r:id="" action="ppaction://media"/>
            <a:extLst>
              <a:ext uri="{FF2B5EF4-FFF2-40B4-BE49-F238E27FC236}">
                <a16:creationId xmlns:a16="http://schemas.microsoft.com/office/drawing/2014/main" id="{D35041AE-48E3-7253-E0D5-86AF5D6E7F5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1823" y="1351967"/>
            <a:ext cx="10372550" cy="457562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DA6425D-309F-1EC3-AD8D-D91BC04686B3}"/>
              </a:ext>
            </a:extLst>
          </p:cNvPr>
          <p:cNvSpPr txBox="1"/>
          <p:nvPr/>
        </p:nvSpPr>
        <p:spPr>
          <a:xfrm>
            <a:off x="50487" y="178912"/>
            <a:ext cx="10713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Fat-Tree- Partial Home Node model  </a:t>
            </a:r>
          </a:p>
        </p:txBody>
      </p:sp>
    </p:spTree>
    <p:extLst>
      <p:ext uri="{BB962C8B-B14F-4D97-AF65-F5344CB8AC3E}">
        <p14:creationId xmlns:p14="http://schemas.microsoft.com/office/powerpoint/2010/main" val="3953219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3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396271-808A-FB75-983C-CAEA56E58D35}"/>
              </a:ext>
            </a:extLst>
          </p:cNvPr>
          <p:cNvSpPr txBox="1"/>
          <p:nvPr/>
        </p:nvSpPr>
        <p:spPr>
          <a:xfrm>
            <a:off x="395926" y="106533"/>
            <a:ext cx="871584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/>
              <a:t>Enhanced Simulation - Compulsory Misses in the beginning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9BFCE54-0784-84D6-577B-F2541B5F2348}"/>
              </a:ext>
            </a:extLst>
          </p:cNvPr>
          <p:cNvSpPr txBox="1"/>
          <p:nvPr/>
        </p:nvSpPr>
        <p:spPr>
          <a:xfrm>
            <a:off x="395926" y="560254"/>
            <a:ext cx="43397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First Access: Always miss, unavoidable</a:t>
            </a:r>
            <a:endParaRPr lang="en-IN" dirty="0"/>
          </a:p>
        </p:txBody>
      </p:sp>
      <p:pic>
        <p:nvPicPr>
          <p:cNvPr id="8" name="starting">
            <a:hlinkClick r:id="" action="ppaction://media"/>
            <a:extLst>
              <a:ext uri="{FF2B5EF4-FFF2-40B4-BE49-F238E27FC236}">
                <a16:creationId xmlns:a16="http://schemas.microsoft.com/office/drawing/2014/main" id="{EBD08BEF-EA4D-55EB-32D9-CB58C90634B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7408" y="1021919"/>
            <a:ext cx="9465629" cy="5743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142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2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37534F6-2B76-CD10-858E-67F4307C5ECA}"/>
              </a:ext>
            </a:extLst>
          </p:cNvPr>
          <p:cNvSpPr txBox="1"/>
          <p:nvPr/>
        </p:nvSpPr>
        <p:spPr>
          <a:xfrm>
            <a:off x="367645" y="160256"/>
            <a:ext cx="29819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After Initial stages-</a:t>
            </a:r>
            <a:endParaRPr lang="en-IN" sz="2400" u="sng" dirty="0"/>
          </a:p>
        </p:txBody>
      </p:sp>
      <p:pic>
        <p:nvPicPr>
          <p:cNvPr id="6" name="85-15% fat-tree_mem">
            <a:hlinkClick r:id="" action="ppaction://media"/>
            <a:extLst>
              <a:ext uri="{FF2B5EF4-FFF2-40B4-BE49-F238E27FC236}">
                <a16:creationId xmlns:a16="http://schemas.microsoft.com/office/drawing/2014/main" id="{93436538-E677-1EBF-1721-A144B005B9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056" y="746106"/>
            <a:ext cx="9873277" cy="5828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6772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63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28112D5-516C-7B9D-1055-40DA188CE313}"/>
              </a:ext>
            </a:extLst>
          </p:cNvPr>
          <p:cNvSpPr txBox="1"/>
          <p:nvPr/>
        </p:nvSpPr>
        <p:spPr>
          <a:xfrm>
            <a:off x="198783" y="178904"/>
            <a:ext cx="79369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3200" dirty="0"/>
              <a:t>Performance Improvements &amp; Trade-offs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9294778-A4BB-C546-5B55-6B27C81240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54533264"/>
              </p:ext>
            </p:extLst>
          </p:nvPr>
        </p:nvGraphicFramePr>
        <p:xfrm>
          <a:off x="401006" y="763679"/>
          <a:ext cx="7424148" cy="5695637"/>
        </p:xfrm>
        <a:graphic>
          <a:graphicData uri="http://schemas.openxmlformats.org/drawingml/2006/table">
            <a:tbl>
              <a:tblPr firstRow="1" bandRow="1">
                <a:tableStyleId>{35758FB7-9AC5-4552-8A53-C91805E547FA}</a:tableStyleId>
              </a:tblPr>
              <a:tblGrid>
                <a:gridCol w="1761902">
                  <a:extLst>
                    <a:ext uri="{9D8B030D-6E8A-4147-A177-3AD203B41FA5}">
                      <a16:colId xmlns:a16="http://schemas.microsoft.com/office/drawing/2014/main" val="4041106184"/>
                    </a:ext>
                  </a:extLst>
                </a:gridCol>
                <a:gridCol w="1178169">
                  <a:extLst>
                    <a:ext uri="{9D8B030D-6E8A-4147-A177-3AD203B41FA5}">
                      <a16:colId xmlns:a16="http://schemas.microsoft.com/office/drawing/2014/main" val="2425527328"/>
                    </a:ext>
                  </a:extLst>
                </a:gridCol>
                <a:gridCol w="1450731">
                  <a:extLst>
                    <a:ext uri="{9D8B030D-6E8A-4147-A177-3AD203B41FA5}">
                      <a16:colId xmlns:a16="http://schemas.microsoft.com/office/drawing/2014/main" val="710178060"/>
                    </a:ext>
                  </a:extLst>
                </a:gridCol>
                <a:gridCol w="1345223">
                  <a:extLst>
                    <a:ext uri="{9D8B030D-6E8A-4147-A177-3AD203B41FA5}">
                      <a16:colId xmlns:a16="http://schemas.microsoft.com/office/drawing/2014/main" val="2601865083"/>
                    </a:ext>
                  </a:extLst>
                </a:gridCol>
                <a:gridCol w="1688123">
                  <a:extLst>
                    <a:ext uri="{9D8B030D-6E8A-4147-A177-3AD203B41FA5}">
                      <a16:colId xmlns:a16="http://schemas.microsoft.com/office/drawing/2014/main" val="1138746913"/>
                    </a:ext>
                  </a:extLst>
                </a:gridCol>
              </a:tblGrid>
              <a:tr h="282817">
                <a:tc>
                  <a:txBody>
                    <a:bodyPr/>
                    <a:lstStyle/>
                    <a:p>
                      <a:r>
                        <a:rPr lang="en-US" dirty="0"/>
                        <a:t>Parameter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Fat-tree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Mesh (center)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PHN fat-tree</a:t>
                      </a:r>
                      <a:br>
                        <a:rPr lang="en-US" dirty="0"/>
                      </a:br>
                      <a:r>
                        <a:rPr lang="en-US" dirty="0"/>
                        <a:t>OUR NEW MODEL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62120637"/>
                  </a:ext>
                </a:extLst>
              </a:tr>
              <a:tr h="620697">
                <a:tc>
                  <a:txBody>
                    <a:bodyPr/>
                    <a:lstStyle/>
                    <a:p>
                      <a:r>
                        <a:rPr lang="en-US" dirty="0"/>
                        <a:t>Simulation</a:t>
                      </a:r>
                      <a:br>
                        <a:rPr lang="en-US" dirty="0"/>
                      </a:br>
                      <a:r>
                        <a:rPr lang="en-US" dirty="0"/>
                        <a:t>time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1.484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1.541 </a:t>
                      </a:r>
                      <a:r>
                        <a:rPr lang="en-IN" sz="1800" b="0" kern="1200" dirty="0" err="1">
                          <a:solidFill>
                            <a:schemeClr val="dk1"/>
                          </a:solidFill>
                          <a:effectLst/>
                        </a:rPr>
                        <a:t>ms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1.46 </a:t>
                      </a:r>
                      <a:r>
                        <a:rPr lang="en-US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0.94ms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653893"/>
                  </a:ext>
                </a:extLst>
              </a:tr>
              <a:tr h="39211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Latency(Avg)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247.3 ns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256.9 ns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243 ns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180.3 ns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8004428"/>
                  </a:ext>
                </a:extLst>
              </a:tr>
              <a:tr h="38742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Through-put MB/s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kern="1200" dirty="0">
                          <a:solidFill>
                            <a:schemeClr val="tx1"/>
                          </a:solidFill>
                          <a:effectLst/>
                        </a:rPr>
                        <a:t>1015.5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IN" sz="1800" b="0" kern="1200" dirty="0">
                          <a:solidFill>
                            <a:schemeClr val="dk1"/>
                          </a:solidFill>
                          <a:effectLst/>
                        </a:rPr>
                        <a:t>977.5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1012.48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>
                          <a:solidFill>
                            <a:srgbClr val="FF0000"/>
                          </a:solidFill>
                        </a:rPr>
                        <a:t>1761.21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5956226"/>
                  </a:ext>
                </a:extLst>
              </a:tr>
              <a:tr h="49695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Hop-count(Avg)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4.707</a:t>
                      </a:r>
                      <a:endParaRPr lang="en-IN" dirty="0">
                        <a:effectLst/>
                      </a:endParaRPr>
                    </a:p>
                  </a:txBody>
                  <a:tcPr marL="60960" marR="60960" anchor="ctr"/>
                </a:tc>
                <a:tc>
                  <a:txBody>
                    <a:bodyPr/>
                    <a:lstStyle/>
                    <a:p>
                      <a:pPr algn="l" fontAlgn="base" latinLnBrk="0">
                        <a:buNone/>
                      </a:pPr>
                      <a:r>
                        <a:rPr lang="en-US" dirty="0">
                          <a:effectLst/>
                        </a:rPr>
                        <a:t>5.254</a:t>
                      </a:r>
                      <a:endParaRPr lang="en-IN" dirty="0">
                        <a:effectLst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4.184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3.49 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6355437"/>
                  </a:ext>
                </a:extLst>
              </a:tr>
              <a:tr h="488151">
                <a:tc>
                  <a:txBody>
                    <a:bodyPr/>
                    <a:lstStyle/>
                    <a:p>
                      <a:r>
                        <a:rPr lang="en-US" dirty="0"/>
                        <a:t>Network component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6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16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6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7948520"/>
                  </a:ext>
                </a:extLst>
              </a:tr>
              <a:tr h="331069">
                <a:tc>
                  <a:txBody>
                    <a:bodyPr/>
                    <a:lstStyle/>
                    <a:p>
                      <a:r>
                        <a:rPr lang="en-US" dirty="0"/>
                        <a:t>Scalability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O(log N)</a:t>
                      </a:r>
                      <a:endParaRPr lang="en-IN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O(N)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/>
                        <a:t>O(N)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O(log N)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8661263"/>
                  </a:ext>
                </a:extLst>
              </a:tr>
              <a:tr h="488151">
                <a:tc>
                  <a:txBody>
                    <a:bodyPr/>
                    <a:lstStyle/>
                    <a:p>
                      <a:r>
                        <a:rPr lang="en-US" dirty="0"/>
                        <a:t>Bandwidth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Constant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Dependent on</a:t>
                      </a:r>
                      <a:br>
                        <a:rPr lang="en-US" dirty="0"/>
                      </a:br>
                      <a:r>
                        <a:rPr lang="en-US" dirty="0"/>
                        <a:t>nodes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Dependent on</a:t>
                      </a:r>
                      <a:br>
                        <a:rPr lang="en-US" dirty="0"/>
                      </a:br>
                      <a:r>
                        <a:rPr lang="en-US" dirty="0"/>
                        <a:t>nodes</a:t>
                      </a:r>
                      <a:endParaRPr lang="en-IN" dirty="0"/>
                    </a:p>
                    <a:p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0000"/>
                          </a:solidFill>
                        </a:rPr>
                        <a:t>Constant</a:t>
                      </a:r>
                      <a:endParaRPr lang="en-IN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274098"/>
                  </a:ext>
                </a:extLst>
              </a:tr>
            </a:tbl>
          </a:graphicData>
        </a:graphic>
      </p:graphicFrame>
      <p:sp>
        <p:nvSpPr>
          <p:cNvPr id="4" name="Oval 3">
            <a:extLst>
              <a:ext uri="{FF2B5EF4-FFF2-40B4-BE49-F238E27FC236}">
                <a16:creationId xmlns:a16="http://schemas.microsoft.com/office/drawing/2014/main" id="{BD320D8E-838D-C1EE-C5D3-A325E5179EA0}"/>
              </a:ext>
            </a:extLst>
          </p:cNvPr>
          <p:cNvSpPr/>
          <p:nvPr/>
        </p:nvSpPr>
        <p:spPr>
          <a:xfrm>
            <a:off x="8700655" y="1837218"/>
            <a:ext cx="1714641" cy="1526309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832BF00-5CC3-FA2E-780F-C6567C58A5C7}"/>
              </a:ext>
            </a:extLst>
          </p:cNvPr>
          <p:cNvSpPr txBox="1"/>
          <p:nvPr/>
        </p:nvSpPr>
        <p:spPr>
          <a:xfrm>
            <a:off x="9073662" y="2277208"/>
            <a:ext cx="10814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TRADE OFFS ?</a:t>
            </a:r>
            <a:endParaRPr lang="en-IN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EE07A4-3233-EFF4-FE43-BB3CC5617134}"/>
              </a:ext>
            </a:extLst>
          </p:cNvPr>
          <p:cNvSpPr txBox="1"/>
          <p:nvPr/>
        </p:nvSpPr>
        <p:spPr>
          <a:xfrm>
            <a:off x="255428" y="6582426"/>
            <a:ext cx="93025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Result book and operation logs- ( </a:t>
            </a:r>
            <a:r>
              <a:rPr lang="en-US" sz="1200" dirty="0">
                <a:solidFill>
                  <a:srgbClr val="0070C0"/>
                </a:solidFill>
              </a:rPr>
              <a:t>https://drive.google.com/drive/folders/1nrafirXUFYPbajpLmqW2oBfQvxmt1Xev?usp=sharing </a:t>
            </a:r>
            <a:r>
              <a:rPr lang="en-US" sz="1200" dirty="0"/>
              <a:t>) </a:t>
            </a:r>
            <a:endParaRPr lang="en-IN" sz="1200" dirty="0"/>
          </a:p>
          <a:p>
            <a:endParaRPr lang="en-IN" sz="1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BD288A-E4F7-36F4-D73B-FBCAC7374495}"/>
              </a:ext>
            </a:extLst>
          </p:cNvPr>
          <p:cNvSpPr txBox="1"/>
          <p:nvPr/>
        </p:nvSpPr>
        <p:spPr>
          <a:xfrm>
            <a:off x="8950570" y="4022453"/>
            <a:ext cx="15650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7030A0"/>
                </a:solidFill>
              </a:rPr>
              <a:t>HYBRID RING?</a:t>
            </a:r>
            <a:endParaRPr lang="en-IN" sz="18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8476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D95F29F-F880-ACC1-CFEC-456B4416B92E}"/>
              </a:ext>
            </a:extLst>
          </p:cNvPr>
          <p:cNvSpPr txBox="1"/>
          <p:nvPr/>
        </p:nvSpPr>
        <p:spPr>
          <a:xfrm>
            <a:off x="417443" y="198783"/>
            <a:ext cx="7786106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Summary of the innovation exploration-</a:t>
            </a:r>
            <a:br>
              <a:rPr lang="en-US" dirty="0"/>
            </a:br>
            <a:r>
              <a:rPr lang="en-US" dirty="0"/>
              <a:t>    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6DF5611-A8C8-96FB-51D6-197587B83DA1}"/>
              </a:ext>
            </a:extLst>
          </p:cNvPr>
          <p:cNvSpPr txBox="1"/>
          <p:nvPr/>
        </p:nvSpPr>
        <p:spPr>
          <a:xfrm>
            <a:off x="600364" y="1440873"/>
            <a:ext cx="730947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Home node placement effects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Replacement algorithms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CHI protocol aggregation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Message priority </a:t>
            </a:r>
            <a:br>
              <a:rPr lang="en-US" sz="2400" dirty="0"/>
            </a:br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</a:rPr>
              <a:t>PHN model in fat tree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           - CHI  Modification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            - STATE modifications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            - </a:t>
            </a:r>
            <a:r>
              <a:rPr lang="en-US" sz="2400" dirty="0">
                <a:solidFill>
                  <a:srgbClr val="FF0000"/>
                </a:solidFill>
              </a:rPr>
              <a:t>Solves Global memory access bottleneck</a:t>
            </a:r>
            <a:br>
              <a:rPr lang="en-US" sz="2400" dirty="0">
                <a:solidFill>
                  <a:srgbClr val="FF0000"/>
                </a:solidFill>
              </a:rPr>
            </a:br>
            <a:endParaRPr lang="en-US" sz="2400" dirty="0">
              <a:solidFill>
                <a:srgbClr val="FF0000"/>
              </a:solidFill>
            </a:endParaRPr>
          </a:p>
          <a:p>
            <a:r>
              <a:rPr lang="en-US" sz="2400" dirty="0">
                <a:solidFill>
                  <a:srgbClr val="FF0000"/>
                </a:solidFill>
              </a:rPr>
              <a:t> </a:t>
            </a:r>
            <a:endParaRPr lang="en-IN" sz="2400" dirty="0">
              <a:solidFill>
                <a:srgbClr val="FF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27488654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BD8AC25-79C9-96BC-2B7F-263E5EBF004C}"/>
              </a:ext>
            </a:extLst>
          </p:cNvPr>
          <p:cNvSpPr txBox="1"/>
          <p:nvPr/>
        </p:nvSpPr>
        <p:spPr>
          <a:xfrm>
            <a:off x="2675883" y="2395392"/>
            <a:ext cx="72310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0" dirty="0"/>
              <a:t>LIVE DEMO</a:t>
            </a:r>
            <a:endParaRPr lang="en-IN" sz="8000" dirty="0"/>
          </a:p>
        </p:txBody>
      </p:sp>
    </p:spTree>
    <p:extLst>
      <p:ext uri="{BB962C8B-B14F-4D97-AF65-F5344CB8AC3E}">
        <p14:creationId xmlns:p14="http://schemas.microsoft.com/office/powerpoint/2010/main" val="2233049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BA37ED-85EE-4278-EDA3-A530BF96BBA7}"/>
              </a:ext>
            </a:extLst>
          </p:cNvPr>
          <p:cNvSpPr txBox="1"/>
          <p:nvPr/>
        </p:nvSpPr>
        <p:spPr>
          <a:xfrm>
            <a:off x="1133061" y="695739"/>
            <a:ext cx="91340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dirty="0">
                <a:solidFill>
                  <a:srgbClr val="7030A0"/>
                </a:solidFill>
              </a:rPr>
              <a:t>THANK YOU</a:t>
            </a:r>
            <a:br>
              <a:rPr lang="en-US" sz="6000" dirty="0"/>
            </a:br>
            <a:br>
              <a:rPr lang="en-US" sz="6000" dirty="0"/>
            </a:br>
            <a:r>
              <a:rPr lang="en-US" sz="6000" dirty="0"/>
              <a:t>Open to questions-</a:t>
            </a:r>
            <a:endParaRPr lang="en-IN" sz="6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ABD92C-66BE-230C-04C1-51F93F049276}"/>
              </a:ext>
            </a:extLst>
          </p:cNvPr>
          <p:cNvSpPr txBox="1"/>
          <p:nvPr/>
        </p:nvSpPr>
        <p:spPr>
          <a:xfrm>
            <a:off x="988291" y="5772727"/>
            <a:ext cx="285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Team BLACK_MAGNET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30616348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EB126-5BBA-56FD-B1B8-75D445F138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376"/>
            <a:ext cx="12192000" cy="6919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333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>
            <a:extLst>
              <a:ext uri="{FF2B5EF4-FFF2-40B4-BE49-F238E27FC236}">
                <a16:creationId xmlns:a16="http://schemas.microsoft.com/office/drawing/2014/main" id="{46101AEF-547A-A69A-F8F3-FAADB01BB7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0586552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Functions-</a:t>
            </a:r>
            <a:b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</a:b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_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get_access_link_delay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(PACKET_SIZE*8)/ACCSS_LINK_BW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4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en-US" altLang="en-US" sz="2000" dirty="0">
                <a:latin typeface="Arial Unicode MS" panose="020B0604020202020204" pitchFamily="34" charset="-128"/>
              </a:rPr>
              <a:t>_</a:t>
            </a:r>
            <a:r>
              <a:rPr kumimoji="0" lang="en-US" altLang="en-US" sz="2000" b="0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get_backbone_link_delay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()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</a:t>
            </a:r>
            <a:r>
              <a:rPr kumimoji="0" lang="en-US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 panose="020B0604020202020204" pitchFamily="34" charset="-128"/>
              </a:rPr>
              <a:t>(PACKET_SIZE*8)/BACKBONE_LINK_BW</a:t>
            </a: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</a:b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  <a:t>#access link bandwidth= 200 Gbps  # backbone link bandwidth =400 Gbps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/>
              <a:t>#</a:t>
            </a:r>
            <a:r>
              <a:rPr lang="en-US" altLang="en-US" sz="1600" dirty="0">
                <a:solidFill>
                  <a:srgbClr val="00B050"/>
                </a:solidFill>
              </a:rPr>
              <a:t>Packet size= 64 byte = 512 bits.  </a:t>
            </a:r>
            <a:r>
              <a:rPr lang="en-US" altLang="en-US" sz="1600" dirty="0">
                <a:solidFill>
                  <a:srgbClr val="7030A0"/>
                </a:solidFill>
              </a:rPr>
              <a:t>access delay = 512 / 200e9 = 2.56 ns  backbone delay = 512 / 400e9 = 1.28 ns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b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</a:rPr>
            </a:br>
            <a:endParaRPr kumimoji="0" lang="en-US" altLang="en-US" sz="800" b="0" i="0" u="none" strike="noStrike" cap="none" normalizeH="0" baseline="0" dirty="0">
              <a:ln>
                <a:noFill/>
              </a:ln>
              <a:solidFill>
                <a:srgbClr val="00B050"/>
              </a:solidFill>
              <a:effectLst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3A534E-DF50-4A2C-D498-82FDF5FA4885}"/>
              </a:ext>
            </a:extLst>
          </p:cNvPr>
          <p:cNvSpPr txBox="1"/>
          <p:nvPr/>
        </p:nvSpPr>
        <p:spPr>
          <a:xfrm>
            <a:off x="0" y="1881333"/>
            <a:ext cx="1031337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/>
              <a:t>Basic fat-tree + PHN </a:t>
            </a:r>
            <a:br>
              <a:rPr lang="en-US" dirty="0"/>
            </a:br>
            <a:r>
              <a:rPr lang="en-US" b="1" dirty="0"/>
              <a:t>1) </a:t>
            </a:r>
            <a:r>
              <a:rPr lang="en-US" dirty="0"/>
              <a:t>Same-leaf (source → leaf → switch processing → leaf out → access)</a:t>
            </a:r>
            <a:br>
              <a:rPr lang="en-US" dirty="0"/>
            </a:br>
            <a:r>
              <a:rPr lang="it-IT" dirty="0"/>
              <a:t>access + switch + access = </a:t>
            </a:r>
            <a:r>
              <a:rPr lang="it-IT" b="1" dirty="0"/>
              <a:t>2.56e-9 + 3.0e-9 + 2.56e-9 = 8.12ns</a:t>
            </a:r>
            <a:br>
              <a:rPr lang="it-IT" b="1" dirty="0"/>
            </a:br>
            <a:br>
              <a:rPr lang="it-IT" b="1" dirty="0"/>
            </a:br>
            <a:r>
              <a:rPr lang="it-IT" b="1" dirty="0"/>
              <a:t>2)</a:t>
            </a:r>
            <a:r>
              <a:rPr lang="en-IN" dirty="0"/>
              <a:t>Cross-leaf (source → leaf → leaf-&gt;spine link → </a:t>
            </a:r>
            <a:r>
              <a:rPr lang="en-IN" dirty="0" err="1"/>
              <a:t>spine→leaf</a:t>
            </a:r>
            <a:r>
              <a:rPr lang="en-IN" dirty="0"/>
              <a:t> → </a:t>
            </a:r>
            <a:r>
              <a:rPr lang="en-IN" dirty="0" err="1"/>
              <a:t>leaf_out</a:t>
            </a:r>
            <a:r>
              <a:rPr lang="en-IN" dirty="0"/>
              <a:t> →  access)</a:t>
            </a:r>
            <a:br>
              <a:rPr lang="en-IN" dirty="0"/>
            </a:br>
            <a:r>
              <a:rPr lang="en-US" altLang="en-US" dirty="0">
                <a:latin typeface="Arial" panose="020B0604020202020204" pitchFamily="34" charset="0"/>
              </a:rPr>
              <a:t>access + (switch + backbone) + (switch + backbone) + switch + access</a:t>
            </a:r>
          </a:p>
          <a:p>
            <a:pPr lvl="0" defTabSz="91440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rial" panose="020B0604020202020204" pitchFamily="34" charset="0"/>
              </a:rPr>
              <a:t>= 2.56e-9 + (3e-9 + 1.28e-9) + (3e-9 + 1.28e-9) + 3e-9 + 2.56e-9 = </a:t>
            </a:r>
            <a:r>
              <a:rPr lang="en-US" altLang="en-US" b="1" dirty="0">
                <a:latin typeface="Arial" panose="020B0604020202020204" pitchFamily="34" charset="0"/>
              </a:rPr>
              <a:t>16.68ns</a:t>
            </a:r>
            <a:br>
              <a:rPr lang="en-US" altLang="en-US" b="1" dirty="0">
                <a:latin typeface="Arial" panose="020B0604020202020204" pitchFamily="34" charset="0"/>
              </a:rPr>
            </a:br>
            <a:br>
              <a:rPr lang="en-US" altLang="en-US" b="1" dirty="0">
                <a:latin typeface="Arial" panose="020B0604020202020204" pitchFamily="34" charset="0"/>
              </a:rPr>
            </a:br>
            <a:r>
              <a:rPr lang="en-US" altLang="en-US" b="1" dirty="0">
                <a:latin typeface="Arial" panose="020B0604020202020204" pitchFamily="34" charset="0"/>
              </a:rPr>
              <a:t>if PHN hit </a:t>
            </a:r>
            <a:r>
              <a:rPr lang="en-US" altLang="en-US" b="1" dirty="0">
                <a:latin typeface="Arial" panose="020B0604020202020204" pitchFamily="34" charset="0"/>
                <a:sym typeface="Wingdings" panose="05000000000000000000" pitchFamily="2" charset="2"/>
              </a:rPr>
              <a:t> 8.12+60= 68.12 ns,</a:t>
            </a:r>
            <a:br>
              <a:rPr lang="en-US" altLang="en-US" b="1" dirty="0">
                <a:latin typeface="Arial" panose="020B0604020202020204" pitchFamily="34" charset="0"/>
                <a:sym typeface="Wingdings" panose="05000000000000000000" pitchFamily="2" charset="2"/>
              </a:rPr>
            </a:br>
            <a:r>
              <a:rPr lang="en-US" altLang="en-US" b="1" dirty="0">
                <a:latin typeface="Arial" panose="020B0604020202020204" pitchFamily="34" charset="0"/>
                <a:sym typeface="Wingdings" panose="05000000000000000000" pitchFamily="2" charset="2"/>
              </a:rPr>
              <a:t>normally without PHN  8.12 +  link access (depends) + 100ns = around 112 ns</a:t>
            </a:r>
            <a:br>
              <a:rPr lang="en-US" altLang="en-US" b="1" dirty="0">
                <a:latin typeface="Arial" panose="020B0604020202020204" pitchFamily="34" charset="0"/>
              </a:rPr>
            </a:br>
            <a:endParaRPr lang="en-US" altLang="en-US" b="1" dirty="0">
              <a:latin typeface="Arial" panose="020B0604020202020204" pitchFamily="34" charset="0"/>
            </a:endParaRPr>
          </a:p>
          <a:p>
            <a:br>
              <a:rPr lang="en-IN" dirty="0"/>
            </a:br>
            <a:br>
              <a:rPr lang="en-IN" dirty="0"/>
            </a:br>
            <a:endParaRPr lang="en-IN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BAC21-C52A-2198-FDBA-80E1A067728F}"/>
              </a:ext>
            </a:extLst>
          </p:cNvPr>
          <p:cNvSpPr txBox="1"/>
          <p:nvPr/>
        </p:nvSpPr>
        <p:spPr>
          <a:xfrm>
            <a:off x="219808" y="5205046"/>
            <a:ext cx="629018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Throughput (MB/s)=</a:t>
            </a:r>
            <a:r>
              <a:rPr lang="en-US" u="sng" dirty="0"/>
              <a:t>Total </a:t>
            </a:r>
            <a:r>
              <a:rPr lang="en-US" u="sng" dirty="0" err="1"/>
              <a:t>Messages×Packet</a:t>
            </a:r>
            <a:r>
              <a:rPr lang="en-US" u="sng" dirty="0"/>
              <a:t> Size (bytes) 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                                      Simulation Time (seconds)×10^6</a:t>
            </a:r>
            <a:endParaRPr lang="en-IN" u="sng" dirty="0"/>
          </a:p>
        </p:txBody>
      </p:sp>
    </p:spTree>
    <p:extLst>
      <p:ext uri="{BB962C8B-B14F-4D97-AF65-F5344CB8AC3E}">
        <p14:creationId xmlns:p14="http://schemas.microsoft.com/office/powerpoint/2010/main" val="30016024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15E6F7-9D00-C616-82FC-86AF5682ED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388384"/>
            <a:ext cx="9692640" cy="1325562"/>
          </a:xfrm>
        </p:spPr>
        <p:txBody>
          <a:bodyPr/>
          <a:lstStyle/>
          <a:p>
            <a:r>
              <a:rPr lang="en-IN" sz="4800" dirty="0"/>
              <a:t>Introduction</a:t>
            </a:r>
            <a:endParaRPr lang="en-IN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650487-4F9B-6B22-8F26-B3197EB9BB05}"/>
              </a:ext>
            </a:extLst>
          </p:cNvPr>
          <p:cNvSpPr txBox="1"/>
          <p:nvPr/>
        </p:nvSpPr>
        <p:spPr>
          <a:xfrm>
            <a:off x="838605" y="1168010"/>
            <a:ext cx="51010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Understanding</a:t>
            </a:r>
            <a:r>
              <a:rPr lang="en-US" sz="2000" u="sng" dirty="0"/>
              <a:t> the problem statement</a:t>
            </a:r>
            <a:endParaRPr lang="en-IN" sz="2000" u="sng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5D0C44-DA87-490F-F0CF-63BA3B887E54}"/>
              </a:ext>
            </a:extLst>
          </p:cNvPr>
          <p:cNvSpPr txBox="1"/>
          <p:nvPr/>
        </p:nvSpPr>
        <p:spPr>
          <a:xfrm>
            <a:off x="1134168" y="1629675"/>
            <a:ext cx="56560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GPU architecture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Different NOC topologies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Parameters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IN" dirty="0"/>
              <a:t>CHI/AXI protocols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7EB36-24AE-EA06-E075-51189C4C7B56}"/>
              </a:ext>
            </a:extLst>
          </p:cNvPr>
          <p:cNvSpPr txBox="1"/>
          <p:nvPr/>
        </p:nvSpPr>
        <p:spPr>
          <a:xfrm>
            <a:off x="820132" y="3685328"/>
            <a:ext cx="22236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Our</a:t>
            </a:r>
            <a:r>
              <a:rPr lang="en-US" u="sng" dirty="0"/>
              <a:t> </a:t>
            </a:r>
            <a:r>
              <a:rPr lang="en-US" sz="2400" u="sng" dirty="0"/>
              <a:t>approach-</a:t>
            </a:r>
            <a:endParaRPr lang="en-IN" u="sng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AD024F5-D562-C67B-5824-C70E6D256F47}"/>
              </a:ext>
            </a:extLst>
          </p:cNvPr>
          <p:cNvSpPr txBox="1"/>
          <p:nvPr/>
        </p:nvSpPr>
        <p:spPr>
          <a:xfrm>
            <a:off x="988291" y="4146994"/>
            <a:ext cx="5125425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is the current status? </a:t>
            </a:r>
            <a:br>
              <a:rPr lang="en-US" dirty="0"/>
            </a:br>
            <a:r>
              <a:rPr lang="en-US" dirty="0"/>
              <a:t>Simulating the current model- act as our base.</a:t>
            </a:r>
            <a:br>
              <a:rPr lang="en-US" dirty="0"/>
            </a:br>
            <a:r>
              <a:rPr lang="en-US" dirty="0"/>
              <a:t>Improvements? – academic research.</a:t>
            </a:r>
            <a:br>
              <a:rPr lang="en-US" dirty="0"/>
            </a:br>
            <a:r>
              <a:rPr lang="en-US" dirty="0"/>
              <a:t>Our own ideas!</a:t>
            </a:r>
            <a:br>
              <a:rPr lang="en-US" dirty="0"/>
            </a:br>
            <a:r>
              <a:rPr lang="en-US" dirty="0"/>
              <a:t>Simulating the new version.</a:t>
            </a:r>
            <a:br>
              <a:rPr lang="en-US" dirty="0"/>
            </a:br>
            <a:r>
              <a:rPr lang="en-US" dirty="0"/>
              <a:t>Compare with the base model.</a:t>
            </a:r>
            <a:br>
              <a:rPr lang="en-US" dirty="0"/>
            </a:br>
            <a:r>
              <a:rPr lang="en-US" dirty="0"/>
              <a:t>Trade offs ?</a:t>
            </a:r>
            <a:endParaRPr lang="en-IN" dirty="0"/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EB9FBDB3-6BBD-91F1-A097-B8AC98FCB25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9921487"/>
              </p:ext>
            </p:extLst>
          </p:nvPr>
        </p:nvGraphicFramePr>
        <p:xfrm>
          <a:off x="5406886" y="4411744"/>
          <a:ext cx="5578060" cy="29960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FF7CA821-F6EB-7958-3BBD-86BBD1609F9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927" y="679680"/>
            <a:ext cx="5359289" cy="381916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AA9614C-B186-8984-A58C-4BF22D7FF022}"/>
              </a:ext>
            </a:extLst>
          </p:cNvPr>
          <p:cNvSpPr txBox="1"/>
          <p:nvPr/>
        </p:nvSpPr>
        <p:spPr>
          <a:xfrm>
            <a:off x="9836727" y="4517371"/>
            <a:ext cx="1027845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0070C0"/>
                </a:solidFill>
              </a:rPr>
              <a:t>Credit-</a:t>
            </a:r>
            <a:r>
              <a:rPr lang="en-US" sz="1000" dirty="0" err="1">
                <a:solidFill>
                  <a:srgbClr val="0070C0"/>
                </a:solidFill>
              </a:rPr>
              <a:t>Arteris</a:t>
            </a:r>
            <a:endParaRPr lang="en-IN" sz="10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6289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1B91FFA-39A2-1823-8ED3-A6C0359FACE4}"/>
              </a:ext>
            </a:extLst>
          </p:cNvPr>
          <p:cNvSpPr txBox="1"/>
          <p:nvPr/>
        </p:nvSpPr>
        <p:spPr>
          <a:xfrm>
            <a:off x="263951" y="480767"/>
            <a:ext cx="93458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4000" dirty="0"/>
              <a:t>Protocol Selection &amp; Topology Analysis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C157F4-5CD5-5972-B0F2-601E8DFC9792}"/>
              </a:ext>
            </a:extLst>
          </p:cNvPr>
          <p:cNvSpPr txBox="1"/>
          <p:nvPr/>
        </p:nvSpPr>
        <p:spPr>
          <a:xfrm>
            <a:off x="358313" y="1465744"/>
            <a:ext cx="970008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AXI or CHI ?</a:t>
            </a:r>
            <a:br>
              <a:rPr lang="en-IN" sz="2000" dirty="0"/>
            </a:br>
            <a:r>
              <a:rPr lang="en-IN" sz="2000" dirty="0"/>
              <a:t>          </a:t>
            </a:r>
            <a:r>
              <a:rPr lang="en-IN" sz="2000" dirty="0">
                <a:sym typeface="Wingdings" panose="05000000000000000000" pitchFamily="2" charset="2"/>
              </a:rPr>
              <a:t> Legacy / modern NOC’s           Scalability           QOS</a:t>
            </a:r>
          </a:p>
          <a:p>
            <a:r>
              <a:rPr lang="en-IN" sz="2000" dirty="0">
                <a:sym typeface="Wingdings" panose="05000000000000000000" pitchFamily="2" charset="2"/>
              </a:rPr>
              <a:t>               Coherency </a:t>
            </a:r>
            <a:r>
              <a:rPr lang="en-IN" sz="2000" dirty="0"/>
              <a:t>                                 </a:t>
            </a:r>
            <a:r>
              <a:rPr lang="en-IN" sz="2000" dirty="0">
                <a:sym typeface="Wingdings" panose="05000000000000000000" pitchFamily="2" charset="2"/>
              </a:rPr>
              <a:t> Complexity</a:t>
            </a:r>
            <a:br>
              <a:rPr lang="en-IN" sz="2000" dirty="0"/>
            </a:br>
            <a:r>
              <a:rPr lang="en-IN" sz="2000" dirty="0"/>
              <a:t>               </a:t>
            </a:r>
            <a:r>
              <a:rPr lang="en-IN" sz="2000" dirty="0">
                <a:sym typeface="Wingdings" panose="05000000000000000000" pitchFamily="2" charset="2"/>
              </a:rPr>
              <a:t>Flow control(handshaking)       </a:t>
            </a:r>
            <a:r>
              <a:rPr lang="en-IN" sz="2000" dirty="0">
                <a:solidFill>
                  <a:srgbClr val="FF0000"/>
                </a:solidFill>
                <a:sym typeface="Wingdings" panose="05000000000000000000" pitchFamily="2" charset="2"/>
              </a:rPr>
              <a:t>FUN and Challenging </a:t>
            </a:r>
            <a:br>
              <a:rPr lang="en-IN" sz="2000" dirty="0"/>
            </a:b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Survey of current models- NVLINK , Infinity Fabric NVIDIA    					                                           Volta/Ampere/Hopper , AMD GPU-clusters , </a:t>
            </a:r>
            <a:br>
              <a:rPr lang="en-IN" sz="2000" dirty="0"/>
            </a:br>
            <a:r>
              <a:rPr lang="en-IN" sz="2000" dirty="0"/>
              <a:t>                                            IBM Blue Gene</a:t>
            </a:r>
            <a:br>
              <a:rPr lang="en-IN" sz="2000" dirty="0"/>
            </a:br>
            <a:endParaRPr lang="en-IN" sz="2000" dirty="0"/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IN" sz="2000" dirty="0"/>
              <a:t>Results- </a:t>
            </a:r>
            <a:r>
              <a:rPr lang="en-US" sz="2000" dirty="0"/>
              <a:t>2D mesh (or hybrid mesh-based) NoC topologies are a dominant choice.</a:t>
            </a:r>
            <a:endParaRPr lang="en-IN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926268-6DBC-A588-5850-444E4790612A}"/>
              </a:ext>
            </a:extLst>
          </p:cNvPr>
          <p:cNvSpPr txBox="1"/>
          <p:nvPr/>
        </p:nvSpPr>
        <p:spPr>
          <a:xfrm>
            <a:off x="175491" y="6012873"/>
            <a:ext cx="1004916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solidFill>
                  <a:srgbClr val="002060"/>
                </a:solidFill>
              </a:rPr>
              <a:t>Sources- https://images.nvidia.com/content/volta-architecture/pdf/volta-architecture-whitepaper.pdf?</a:t>
            </a:r>
            <a:br>
              <a:rPr lang="en-US" sz="1000" dirty="0">
                <a:solidFill>
                  <a:srgbClr val="002060"/>
                </a:solidFill>
              </a:rPr>
            </a:br>
            <a:r>
              <a:rPr lang="en-US" sz="1000" dirty="0">
                <a:solidFill>
                  <a:srgbClr val="002060"/>
                </a:solidFill>
              </a:rPr>
              <a:t>             - https://www.sciencedirect.com/science/article/abs/pii/S0065245821000759?</a:t>
            </a:r>
            <a:br>
              <a:rPr lang="en-US" sz="1000" dirty="0">
                <a:solidFill>
                  <a:srgbClr val="002060"/>
                </a:solidFill>
              </a:rPr>
            </a:br>
            <a:endParaRPr lang="en-IN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21456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3A9DF2-7A86-3CF8-7DF8-9F1C2B543CC3}"/>
              </a:ext>
            </a:extLst>
          </p:cNvPr>
          <p:cNvSpPr txBox="1"/>
          <p:nvPr/>
        </p:nvSpPr>
        <p:spPr>
          <a:xfrm>
            <a:off x="546755" y="452487"/>
            <a:ext cx="10020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Implementing CHI for Mesh Topology</a:t>
            </a:r>
            <a:br>
              <a:rPr lang="en-US" sz="3600" dirty="0"/>
            </a:br>
            <a:r>
              <a:rPr lang="en-US" sz="3600" dirty="0"/>
              <a:t>Our base model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F409A26-FB88-792C-1F80-A52DF4ACB9D3}"/>
              </a:ext>
            </a:extLst>
          </p:cNvPr>
          <p:cNvSpPr txBox="1"/>
          <p:nvPr/>
        </p:nvSpPr>
        <p:spPr>
          <a:xfrm>
            <a:off x="716349" y="1862169"/>
            <a:ext cx="318228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dirty="0"/>
              <a:t>▶ Home node placement</a:t>
            </a:r>
            <a:br>
              <a:rPr lang="en-IN" dirty="0"/>
            </a:br>
            <a:r>
              <a:rPr lang="en-IN" dirty="0"/>
              <a:t>▶ Traffic generator </a:t>
            </a:r>
            <a:br>
              <a:rPr lang="en-IN" dirty="0"/>
            </a:br>
            <a:r>
              <a:rPr lang="en-IN" dirty="0"/>
              <a:t>▶ Global memory </a:t>
            </a:r>
            <a:br>
              <a:rPr lang="en-IN" dirty="0"/>
            </a:br>
            <a:r>
              <a:rPr lang="en-IN" dirty="0"/>
              <a:t>▶ Local cache </a:t>
            </a:r>
            <a:br>
              <a:rPr lang="en-IN" dirty="0"/>
            </a:br>
            <a:r>
              <a:rPr lang="en-IN" dirty="0"/>
              <a:t>▶ LRU policy in local cache </a:t>
            </a:r>
            <a:br>
              <a:rPr lang="en-IN" dirty="0"/>
            </a:br>
            <a:r>
              <a:rPr lang="en-IN" dirty="0"/>
              <a:t>▶ MESI states </a:t>
            </a:r>
            <a:br>
              <a:rPr lang="en-IN" dirty="0"/>
            </a:br>
            <a:r>
              <a:rPr lang="en-IN" dirty="0"/>
              <a:t>▶ Modelling of delays </a:t>
            </a:r>
            <a:br>
              <a:rPr lang="en-IN" dirty="0"/>
            </a:br>
            <a:r>
              <a:rPr lang="en-IN" dirty="0"/>
              <a:t>▶ Queuing </a:t>
            </a:r>
            <a:br>
              <a:rPr lang="en-IN" dirty="0"/>
            </a:br>
            <a:r>
              <a:rPr lang="en-IN" dirty="0"/>
              <a:t>▶ Flits transaction extract</a:t>
            </a:r>
            <a:br>
              <a:rPr lang="en-IN" dirty="0"/>
            </a:br>
            <a:r>
              <a:rPr lang="en-IN" dirty="0"/>
              <a:t>▶ Calculating parameters </a:t>
            </a:r>
            <a:br>
              <a:rPr lang="en-IN" dirty="0"/>
            </a:br>
            <a:r>
              <a:rPr lang="en-IN" dirty="0"/>
              <a:t>▶ Difference in timeline:</a:t>
            </a:r>
            <a:br>
              <a:rPr lang="en-IN" dirty="0"/>
            </a:br>
            <a:r>
              <a:rPr lang="en-IN" dirty="0"/>
              <a:t> Visual GUI vs Backend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33695F9-005D-7750-DCCD-FD3C1EA76CFE}"/>
              </a:ext>
            </a:extLst>
          </p:cNvPr>
          <p:cNvCxnSpPr/>
          <p:nvPr/>
        </p:nvCxnSpPr>
        <p:spPr>
          <a:xfrm flipV="1">
            <a:off x="3408218" y="1376218"/>
            <a:ext cx="2687782" cy="70196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E7F08E7-B40F-189F-A6D8-BD18915D1694}"/>
              </a:ext>
            </a:extLst>
          </p:cNvPr>
          <p:cNvCxnSpPr>
            <a:cxnSpLocks/>
          </p:cNvCxnSpPr>
          <p:nvPr/>
        </p:nvCxnSpPr>
        <p:spPr>
          <a:xfrm flipV="1">
            <a:off x="3408218" y="1859339"/>
            <a:ext cx="2687782" cy="24655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9F44189A-736A-8E55-DA90-436F5371D1DA}"/>
              </a:ext>
            </a:extLst>
          </p:cNvPr>
          <p:cNvSpPr txBox="1"/>
          <p:nvPr/>
        </p:nvSpPr>
        <p:spPr>
          <a:xfrm>
            <a:off x="6096000" y="1112673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center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05C82F7-63CE-2315-8EDE-76ED85004C92}"/>
              </a:ext>
            </a:extLst>
          </p:cNvPr>
          <p:cNvSpPr txBox="1"/>
          <p:nvPr/>
        </p:nvSpPr>
        <p:spPr>
          <a:xfrm>
            <a:off x="6097770" y="1652816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edge</a:t>
            </a:r>
            <a:endParaRPr lang="en-IN" dirty="0">
              <a:solidFill>
                <a:srgbClr val="00B0F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6903A09-A5D6-E1E8-8C12-762416CCD983}"/>
              </a:ext>
            </a:extLst>
          </p:cNvPr>
          <p:cNvSpPr txBox="1"/>
          <p:nvPr/>
        </p:nvSpPr>
        <p:spPr>
          <a:xfrm>
            <a:off x="2493818" y="3255481"/>
            <a:ext cx="9893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B050"/>
                </a:solidFill>
              </a:rPr>
              <a:t>MEOSI</a:t>
            </a:r>
            <a:endParaRPr lang="en-IN" dirty="0">
              <a:solidFill>
                <a:srgbClr val="00B050"/>
              </a:solidFill>
            </a:endParaRPr>
          </a:p>
        </p:txBody>
      </p:sp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15C1072E-EC4E-2B2B-E366-D69B52A2F8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7534858"/>
              </p:ext>
            </p:extLst>
          </p:nvPr>
        </p:nvGraphicFramePr>
        <p:xfrm>
          <a:off x="3763140" y="3624813"/>
          <a:ext cx="3644129" cy="3230880"/>
        </p:xfrm>
        <a:graphic>
          <a:graphicData uri="http://schemas.openxmlformats.org/drawingml/2006/table">
            <a:tbl>
              <a:tblPr firstRow="1" bandRow="1">
                <a:tableStyleId>{327F97BB-C833-4FB7-BDE5-3F7075034690}</a:tableStyleId>
              </a:tblPr>
              <a:tblGrid>
                <a:gridCol w="2466031">
                  <a:extLst>
                    <a:ext uri="{9D8B030D-6E8A-4147-A177-3AD203B41FA5}">
                      <a16:colId xmlns:a16="http://schemas.microsoft.com/office/drawing/2014/main" val="2331891139"/>
                    </a:ext>
                  </a:extLst>
                </a:gridCol>
                <a:gridCol w="1178098">
                  <a:extLst>
                    <a:ext uri="{9D8B030D-6E8A-4147-A177-3AD203B41FA5}">
                      <a16:colId xmlns:a16="http://schemas.microsoft.com/office/drawing/2014/main" val="118326974"/>
                    </a:ext>
                  </a:extLst>
                </a:gridCol>
              </a:tblGrid>
              <a:tr h="316992">
                <a:tc>
                  <a:txBody>
                    <a:bodyPr/>
                    <a:lstStyle/>
                    <a:p>
                      <a:r>
                        <a:rPr lang="en-US" dirty="0"/>
                        <a:t>Cache hit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93165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Cache hit overhead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0.5ns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8925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GPU Cache miss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30ns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306742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G. Mem access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100 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8458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Switch process delay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298206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Final delivery decode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3ns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8803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Backbone link delay</a:t>
                      </a:r>
                      <a:br>
                        <a:rPr lang="en-US" dirty="0"/>
                      </a:br>
                      <a:r>
                        <a:rPr lang="en-US" dirty="0"/>
                        <a:t>access link delay</a:t>
                      </a:r>
                      <a:endParaRPr lang="en-I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80408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rgbClr val="FFFF00"/>
                          </a:solidFill>
                        </a:rPr>
                        <a:t>Queuing </a:t>
                      </a:r>
                      <a:endParaRPr lang="en-IN" dirty="0">
                        <a:solidFill>
                          <a:srgbClr val="FFFF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Dynamic</a:t>
                      </a:r>
                      <a:endParaRPr lang="en-I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7970418"/>
                  </a:ext>
                </a:extLst>
              </a:tr>
            </a:tbl>
          </a:graphicData>
        </a:graphic>
      </p:graphicFrame>
      <p:pic>
        <p:nvPicPr>
          <p:cNvPr id="4" name="lru">
            <a:hlinkClick r:id="" action="ppaction://media"/>
            <a:extLst>
              <a:ext uri="{FF2B5EF4-FFF2-40B4-BE49-F238E27FC236}">
                <a16:creationId xmlns:a16="http://schemas.microsoft.com/office/drawing/2014/main" id="{BC6C3F03-2784-0B3C-3DA8-6FFFE72FC26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06696" y="4602494"/>
            <a:ext cx="3932776" cy="221218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F07B905-8B11-FE99-4276-65E7C13203DF}"/>
                  </a:ext>
                </a:extLst>
              </p14:cNvPr>
              <p14:cNvContentPartPr/>
              <p14:nvPr/>
            </p14:nvContentPartPr>
            <p14:xfrm>
              <a:off x="1045966" y="3419917"/>
              <a:ext cx="598680" cy="3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F07B905-8B11-FE99-4276-65E7C13203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10326" y="3384277"/>
                <a:ext cx="670320" cy="720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DBB2992-422E-EE21-093B-DB3273BD4D3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5549" y="1279002"/>
            <a:ext cx="3553101" cy="33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683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2304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14" grpId="0"/>
      <p:bldP spid="15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0D7D49-5DCD-FDCF-F886-D2AD3E4975FC}"/>
              </a:ext>
            </a:extLst>
          </p:cNvPr>
          <p:cNvSpPr txBox="1"/>
          <p:nvPr/>
        </p:nvSpPr>
        <p:spPr>
          <a:xfrm>
            <a:off x="282804" y="113122"/>
            <a:ext cx="48712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MESH- CHI SIMULATION </a:t>
            </a:r>
            <a:endParaRPr lang="en-IN" sz="2800" dirty="0"/>
          </a:p>
        </p:txBody>
      </p:sp>
      <p:pic>
        <p:nvPicPr>
          <p:cNvPr id="3" name="mesh_HN_center">
            <a:hlinkClick r:id="" action="ppaction://media"/>
            <a:extLst>
              <a:ext uri="{FF2B5EF4-FFF2-40B4-BE49-F238E27FC236}">
                <a16:creationId xmlns:a16="http://schemas.microsoft.com/office/drawing/2014/main" id="{54362DEC-5CAF-BE1F-CEA9-FA3A870515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52827" y="1062446"/>
            <a:ext cx="6892150" cy="545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332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6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50924-1632-56.2750491">
            <a:hlinkClick r:id="" action="ppaction://media"/>
            <a:extLst>
              <a:ext uri="{FF2B5EF4-FFF2-40B4-BE49-F238E27FC236}">
                <a16:creationId xmlns:a16="http://schemas.microsoft.com/office/drawing/2014/main" id="{BCD7F999-9243-64E8-8B70-96F723D45D8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367" y="324698"/>
            <a:ext cx="11034508" cy="6218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35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269FA35-4219-D942-8030-FBCE1C364830}"/>
              </a:ext>
            </a:extLst>
          </p:cNvPr>
          <p:cNvSpPr txBox="1"/>
          <p:nvPr/>
        </p:nvSpPr>
        <p:spPr>
          <a:xfrm>
            <a:off x="301657" y="329939"/>
            <a:ext cx="87692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IMPROVEMENTS AND INNOVATION </a:t>
            </a:r>
            <a:endParaRPr lang="en-IN" sz="36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73456D-6347-77A3-D481-5BB22CD6CC52}"/>
              </a:ext>
            </a:extLst>
          </p:cNvPr>
          <p:cNvSpPr txBox="1"/>
          <p:nvPr/>
        </p:nvSpPr>
        <p:spPr>
          <a:xfrm>
            <a:off x="575035" y="1231166"/>
            <a:ext cx="36574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00"/>
                </a:solidFill>
              </a:rPr>
              <a:t>Topologies – Fat-tree</a:t>
            </a:r>
            <a:endParaRPr lang="en-IN" sz="2400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76F55F-5ED0-F308-2307-DE9774538EBA}"/>
              </a:ext>
            </a:extLst>
          </p:cNvPr>
          <p:cNvSpPr txBox="1"/>
          <p:nvPr/>
        </p:nvSpPr>
        <p:spPr>
          <a:xfrm>
            <a:off x="575035" y="2177339"/>
            <a:ext cx="5325625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2400" dirty="0">
                <a:solidFill>
                  <a:srgbClr val="FF0000"/>
                </a:solidFill>
              </a:rPr>
              <a:t>Trade-off analysis – fat-tree &amp; Mesh</a:t>
            </a:r>
            <a:br>
              <a:rPr lang="en-IN" dirty="0"/>
            </a:br>
            <a:r>
              <a:rPr lang="en-IN" dirty="0"/>
              <a:t>Latency</a:t>
            </a:r>
            <a:br>
              <a:rPr lang="en-IN" dirty="0"/>
            </a:br>
            <a:r>
              <a:rPr lang="en-IN" dirty="0"/>
              <a:t>bandwidth</a:t>
            </a:r>
            <a:br>
              <a:rPr lang="en-IN" dirty="0"/>
            </a:br>
            <a:r>
              <a:rPr lang="en-IN" dirty="0"/>
              <a:t>complexity</a:t>
            </a:r>
            <a:br>
              <a:rPr lang="en-IN" dirty="0"/>
            </a:br>
            <a:r>
              <a:rPr lang="en-IN" dirty="0"/>
              <a:t>resources- connections?</a:t>
            </a:r>
          </a:p>
          <a:p>
            <a:r>
              <a:rPr lang="en-IN" dirty="0"/>
              <a:t>Scalability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95D0AF3-51B5-7C93-96BD-0D3189F76E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4954" y="2776432"/>
            <a:ext cx="4094573" cy="24951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81A5B5-9DC3-B013-C329-A5067BC24FA0}"/>
              </a:ext>
            </a:extLst>
          </p:cNvPr>
          <p:cNvSpPr txBox="1"/>
          <p:nvPr/>
        </p:nvSpPr>
        <p:spPr>
          <a:xfrm>
            <a:off x="575035" y="6119336"/>
            <a:ext cx="807810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IN" sz="1400" dirty="0">
                <a:solidFill>
                  <a:srgbClr val="0070C0"/>
                </a:solidFill>
              </a:rPr>
              <a:t>https://clusterdesign.org/fat-trees/</a:t>
            </a:r>
            <a:br>
              <a:rPr lang="en-IN" sz="1400" dirty="0">
                <a:solidFill>
                  <a:srgbClr val="0070C0"/>
                </a:solidFill>
              </a:rPr>
            </a:br>
            <a:r>
              <a:rPr lang="en-IN" sz="1400" dirty="0">
                <a:solidFill>
                  <a:srgbClr val="0070C0"/>
                </a:solidFill>
              </a:rPr>
              <a:t>https://surl.li/tycvkd</a:t>
            </a:r>
            <a:br>
              <a:rPr lang="en-IN" sz="1400" dirty="0">
                <a:solidFill>
                  <a:srgbClr val="0070C0"/>
                </a:solidFill>
              </a:rPr>
            </a:br>
            <a:r>
              <a:rPr lang="en-IN" sz="1400" dirty="0">
                <a:solidFill>
                  <a:srgbClr val="0070C0"/>
                </a:solidFill>
              </a:rPr>
              <a:t>https://www.ijstr.org/final-print/nov2019/A-Survey-Of-Fat-Tree-Network-On-Chip-Topology-.pdf</a:t>
            </a:r>
          </a:p>
        </p:txBody>
      </p:sp>
    </p:spTree>
    <p:extLst>
      <p:ext uri="{BB962C8B-B14F-4D97-AF65-F5344CB8AC3E}">
        <p14:creationId xmlns:p14="http://schemas.microsoft.com/office/powerpoint/2010/main" val="32004377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DF6E91-D0A7-9C53-DD9A-C4F18C350E77}"/>
              </a:ext>
            </a:extLst>
          </p:cNvPr>
          <p:cNvSpPr txBox="1"/>
          <p:nvPr/>
        </p:nvSpPr>
        <p:spPr>
          <a:xfrm>
            <a:off x="405353" y="301658"/>
            <a:ext cx="64924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/>
              <a:t>FAT-TREE</a:t>
            </a:r>
            <a:r>
              <a:rPr lang="en-US" dirty="0"/>
              <a:t> </a:t>
            </a:r>
            <a:r>
              <a:rPr lang="en-US" sz="2800" b="1" dirty="0"/>
              <a:t>IMPLIMENATATION</a:t>
            </a:r>
            <a:endParaRPr lang="en-IN" b="1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F3F4399-0ED2-C936-5906-415732F97B47}"/>
              </a:ext>
            </a:extLst>
          </p:cNvPr>
          <p:cNvSpPr txBox="1"/>
          <p:nvPr/>
        </p:nvSpPr>
        <p:spPr>
          <a:xfrm>
            <a:off x="697584" y="1147291"/>
            <a:ext cx="6103146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Normal Fat-tree as proposed by </a:t>
            </a:r>
            <a:r>
              <a:rPr lang="en-US" sz="2000" dirty="0" err="1"/>
              <a:t>Leiserson</a:t>
            </a: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The modified fat-tree- Newer version!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I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 Our Model - 16 IP BLOCKS – 2 level hierarchy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Delay modeling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Queuing etc.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sz="2000" dirty="0"/>
              <a:t>Cache and Global memory</a:t>
            </a:r>
            <a:endParaRPr lang="en-IN" sz="2000" dirty="0"/>
          </a:p>
          <a:p>
            <a:endParaRPr lang="en-US" dirty="0"/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923FE7B-8531-C5F6-1FBE-01FF66C16E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91" y="-13442"/>
            <a:ext cx="4248743" cy="2715004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C90927E9-31FF-78C8-763E-1979AEC054A4}"/>
                  </a:ext>
                </a:extLst>
              </p14:cNvPr>
              <p14:cNvContentPartPr/>
              <p14:nvPr/>
            </p14:nvContentPartPr>
            <p14:xfrm>
              <a:off x="7570469" y="2177538"/>
              <a:ext cx="761400" cy="39672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C90927E9-31FF-78C8-763E-1979AEC054A4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534469" y="2141538"/>
                <a:ext cx="833040" cy="468360"/>
              </a:xfrm>
              <a:prstGeom prst="rect">
                <a:avLst/>
              </a:prstGeom>
            </p:spPr>
          </p:pic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D6C6B652-0033-1F37-BDB7-90178F709F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4090" y="2698373"/>
            <a:ext cx="4248743" cy="413373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4CB42D56-BEFD-4DF6-E8C9-358354F5B9AF}"/>
                  </a:ext>
                </a:extLst>
              </p14:cNvPr>
              <p14:cNvContentPartPr/>
              <p14:nvPr/>
            </p14:nvContentPartPr>
            <p14:xfrm>
              <a:off x="10419880" y="5596007"/>
              <a:ext cx="83520" cy="1706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4CB42D56-BEFD-4DF6-E8C9-358354F5B9A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0384240" y="5560007"/>
                <a:ext cx="155160" cy="24228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Picture 12">
            <a:extLst>
              <a:ext uri="{FF2B5EF4-FFF2-40B4-BE49-F238E27FC236}">
                <a16:creationId xmlns:a16="http://schemas.microsoft.com/office/drawing/2014/main" id="{0AADA03B-C7BB-08BC-1DA7-7F647B83D41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5" y="4698434"/>
            <a:ext cx="6888703" cy="21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541806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TM03457515[[fn=View]]</Template>
  <TotalTime>1721</TotalTime>
  <Words>1715</Words>
  <Application>Microsoft Office PowerPoint</Application>
  <PresentationFormat>Widescreen</PresentationFormat>
  <Paragraphs>263</Paragraphs>
  <Slides>28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 Unicode MS</vt:lpstr>
      <vt:lpstr>Arial</vt:lpstr>
      <vt:lpstr>Century Schoolbook</vt:lpstr>
      <vt:lpstr>Wingdings</vt:lpstr>
      <vt:lpstr>Wingdings 2</vt:lpstr>
      <vt:lpstr>View</vt:lpstr>
      <vt:lpstr>AI GPU Grid: Scalable GPU Interconnects with AXI/CHI &amp; NoC</vt:lpstr>
      <vt:lpstr>TEAM BLACK_MAGNET BITS GOA 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Sanjeevani Patil</dc:creator>
  <cp:lastModifiedBy>Aarush Bhargava</cp:lastModifiedBy>
  <cp:revision>39</cp:revision>
  <dcterms:created xsi:type="dcterms:W3CDTF">2025-09-23T18:02:39Z</dcterms:created>
  <dcterms:modified xsi:type="dcterms:W3CDTF">2025-09-27T03:19:22Z</dcterms:modified>
</cp:coreProperties>
</file>